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ppt/tags/tag15.xml" ContentType="application/vnd.openxmlformats-officedocument.presentationml.tags+xml"/>
  <Override PartName="/ppt/notesSlides/notesSlide19.xml" ContentType="application/vnd.openxmlformats-officedocument.presentationml.notesSlide+xml"/>
  <Override PartName="/ppt/tags/tag16.xml" ContentType="application/vnd.openxmlformats-officedocument.presentationml.tags+xml"/>
  <Override PartName="/ppt/notesSlides/notesSlide20.xml" ContentType="application/vnd.openxmlformats-officedocument.presentationml.notesSlide+xml"/>
  <Override PartName="/ppt/tags/tag17.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18.xml" ContentType="application/vnd.openxmlformats-officedocument.presentationml.tags+xml"/>
  <Override PartName="/ppt/notesSlides/notesSlide32.xml" ContentType="application/vnd.openxmlformats-officedocument.presentationml.notesSlide+xml"/>
  <Override PartName="/ppt/tags/tag19.xml" ContentType="application/vnd.openxmlformats-officedocument.presentationml.tags+xml"/>
  <Override PartName="/ppt/notesSlides/notesSlide33.xml" ContentType="application/vnd.openxmlformats-officedocument.presentationml.notesSlide+xml"/>
  <Override PartName="/ppt/tags/tag20.xml" ContentType="application/vnd.openxmlformats-officedocument.presentationml.tags+xml"/>
  <Override PartName="/ppt/notesSlides/notesSlide34.xml" ContentType="application/vnd.openxmlformats-officedocument.presentationml.notesSlide+xml"/>
  <Override PartName="/ppt/tags/tag21.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22.xml" ContentType="application/vnd.openxmlformats-officedocument.presentationml.tags+xml"/>
  <Override PartName="/ppt/notesSlides/notesSlide37.xml" ContentType="application/vnd.openxmlformats-officedocument.presentationml.notesSlide+xml"/>
  <Override PartName="/ppt/tags/tag23.xml" ContentType="application/vnd.openxmlformats-officedocument.presentationml.tags+xml"/>
  <Override PartName="/ppt/notesSlides/notesSlide38.xml" ContentType="application/vnd.openxmlformats-officedocument.presentationml.notesSlide+xml"/>
  <Override PartName="/ppt/tags/tag24.xml" ContentType="application/vnd.openxmlformats-officedocument.presentationml.tags+xml"/>
  <Override PartName="/ppt/notesSlides/notesSlide39.xml" ContentType="application/vnd.openxmlformats-officedocument.presentationml.notesSlide+xml"/>
  <Override PartName="/ppt/tags/tag25.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26.xml" ContentType="application/vnd.openxmlformats-officedocument.presentationml.tags+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handoutMasterIdLst>
    <p:handoutMasterId r:id="rId55"/>
  </p:handoutMasterIdLst>
  <p:sldIdLst>
    <p:sldId id="1783" r:id="rId2"/>
    <p:sldId id="1907" r:id="rId3"/>
    <p:sldId id="1898" r:id="rId4"/>
    <p:sldId id="1899" r:id="rId5"/>
    <p:sldId id="1910" r:id="rId6"/>
    <p:sldId id="1913" r:id="rId7"/>
    <p:sldId id="1905" r:id="rId8"/>
    <p:sldId id="1908" r:id="rId9"/>
    <p:sldId id="1928" r:id="rId10"/>
    <p:sldId id="1911" r:id="rId11"/>
    <p:sldId id="1983" r:id="rId12"/>
    <p:sldId id="1979" r:id="rId13"/>
    <p:sldId id="1980" r:id="rId14"/>
    <p:sldId id="1981" r:id="rId15"/>
    <p:sldId id="1982" r:id="rId16"/>
    <p:sldId id="1943" r:id="rId17"/>
    <p:sldId id="1942" r:id="rId18"/>
    <p:sldId id="1945" r:id="rId19"/>
    <p:sldId id="1944" r:id="rId20"/>
    <p:sldId id="1946" r:id="rId21"/>
    <p:sldId id="1978" r:id="rId22"/>
    <p:sldId id="325" r:id="rId23"/>
    <p:sldId id="1909" r:id="rId24"/>
    <p:sldId id="1912" r:id="rId25"/>
    <p:sldId id="1917" r:id="rId26"/>
    <p:sldId id="1985" r:id="rId27"/>
    <p:sldId id="1984" r:id="rId28"/>
    <p:sldId id="1962" r:id="rId29"/>
    <p:sldId id="1963" r:id="rId30"/>
    <p:sldId id="1964" r:id="rId31"/>
    <p:sldId id="1965" r:id="rId32"/>
    <p:sldId id="1966" r:id="rId33"/>
    <p:sldId id="1967" r:id="rId34"/>
    <p:sldId id="1968" r:id="rId35"/>
    <p:sldId id="1969" r:id="rId36"/>
    <p:sldId id="1970" r:id="rId37"/>
    <p:sldId id="1971" r:id="rId38"/>
    <p:sldId id="1972" r:id="rId39"/>
    <p:sldId id="1973" r:id="rId40"/>
    <p:sldId id="1919" r:id="rId41"/>
    <p:sldId id="1922" r:id="rId42"/>
    <p:sldId id="1920" r:id="rId43"/>
    <p:sldId id="1959" r:id="rId44"/>
    <p:sldId id="1960" r:id="rId45"/>
    <p:sldId id="1961" r:id="rId46"/>
    <p:sldId id="1924" r:id="rId47"/>
    <p:sldId id="1925" r:id="rId48"/>
    <p:sldId id="1974" r:id="rId49"/>
    <p:sldId id="1975" r:id="rId50"/>
    <p:sldId id="1976" r:id="rId51"/>
    <p:sldId id="1977" r:id="rId52"/>
    <p:sldId id="1923"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89FA"/>
    <a:srgbClr val="FF0000"/>
    <a:srgbClr val="0A00FF"/>
    <a:srgbClr val="FF777B"/>
    <a:srgbClr val="008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14"/>
    <p:restoredTop sz="95211"/>
  </p:normalViewPr>
  <p:slideViewPr>
    <p:cSldViewPr snapToGrid="0" snapToObjects="1">
      <p:cViewPr>
        <p:scale>
          <a:sx n="97" d="100"/>
          <a:sy n="97" d="100"/>
        </p:scale>
        <p:origin x="312" y="632"/>
      </p:cViewPr>
      <p:guideLst/>
    </p:cSldViewPr>
  </p:slideViewPr>
  <p:notesTextViewPr>
    <p:cViewPr>
      <p:scale>
        <a:sx n="1" d="1"/>
        <a:sy n="1" d="1"/>
      </p:scale>
      <p:origin x="0" y="0"/>
    </p:cViewPr>
  </p:notesTextViewPr>
  <p:notesViewPr>
    <p:cSldViewPr snapToGrid="0" snapToObjects="1">
      <p:cViewPr varScale="1">
        <p:scale>
          <a:sx n="93" d="100"/>
          <a:sy n="93" d="100"/>
        </p:scale>
        <p:origin x="3784" y="21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E1C2183-2BB6-8848-9FAE-CE8FA690AD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FFAC7E6-2B54-8A42-AC05-A1EAF346B5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6B4619-6773-5A4A-9F39-8B461ACA3636}" type="datetimeFigureOut">
              <a:rPr lang="en-US" smtClean="0"/>
              <a:t>1/6/21</a:t>
            </a:fld>
            <a:endParaRPr lang="en-US"/>
          </a:p>
        </p:txBody>
      </p:sp>
      <p:sp>
        <p:nvSpPr>
          <p:cNvPr id="4" name="Footer Placeholder 3">
            <a:extLst>
              <a:ext uri="{FF2B5EF4-FFF2-40B4-BE49-F238E27FC236}">
                <a16:creationId xmlns:a16="http://schemas.microsoft.com/office/drawing/2014/main" id="{9B0D290C-131B-B445-B5C8-0E611719005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8E65377-69A4-9C4A-961D-F5057D8ED6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06534D-0731-C543-8BBC-9DCCAF913279}" type="slidenum">
              <a:rPr lang="en-US" smtClean="0"/>
              <a:t>‹#›</a:t>
            </a:fld>
            <a:endParaRPr lang="en-US"/>
          </a:p>
        </p:txBody>
      </p:sp>
    </p:spTree>
    <p:extLst>
      <p:ext uri="{BB962C8B-B14F-4D97-AF65-F5344CB8AC3E}">
        <p14:creationId xmlns:p14="http://schemas.microsoft.com/office/powerpoint/2010/main" val="303882478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svg>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tiff>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81D5C3-F1C3-3546-8D01-AB02AD785B47}" type="datetimeFigureOut">
              <a:rPr lang="en-US" smtClean="0"/>
              <a:t>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92007-A00E-5746-8F40-7E5BFB7D00C0}" type="slidenum">
              <a:rPr lang="en-US" smtClean="0"/>
              <a:t>‹#›</a:t>
            </a:fld>
            <a:endParaRPr lang="en-US"/>
          </a:p>
        </p:txBody>
      </p:sp>
    </p:spTree>
    <p:extLst>
      <p:ext uri="{BB962C8B-B14F-4D97-AF65-F5344CB8AC3E}">
        <p14:creationId xmlns:p14="http://schemas.microsoft.com/office/powerpoint/2010/main" val="3963479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a:t>
            </a:fld>
            <a:endParaRPr lang="en-US" altLang="en-US"/>
          </a:p>
        </p:txBody>
      </p:sp>
    </p:spTree>
    <p:extLst>
      <p:ext uri="{BB962C8B-B14F-4D97-AF65-F5344CB8AC3E}">
        <p14:creationId xmlns:p14="http://schemas.microsoft.com/office/powerpoint/2010/main" val="3475937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11</a:t>
            </a:fld>
            <a:endParaRPr lang="en-US" altLang="en-US"/>
          </a:p>
        </p:txBody>
      </p:sp>
    </p:spTree>
    <p:extLst>
      <p:ext uri="{BB962C8B-B14F-4D97-AF65-F5344CB8AC3E}">
        <p14:creationId xmlns:p14="http://schemas.microsoft.com/office/powerpoint/2010/main" val="452499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12</a:t>
            </a:fld>
            <a:endParaRPr lang="en-US"/>
          </a:p>
        </p:txBody>
      </p:sp>
    </p:spTree>
    <p:extLst>
      <p:ext uri="{BB962C8B-B14F-4D97-AF65-F5344CB8AC3E}">
        <p14:creationId xmlns:p14="http://schemas.microsoft.com/office/powerpoint/2010/main" val="3758189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Focus more on for each </a:t>
            </a:r>
          </a:p>
        </p:txBody>
      </p:sp>
      <p:sp>
        <p:nvSpPr>
          <p:cNvPr id="4" name="Slide Number Placeholder 3"/>
          <p:cNvSpPr>
            <a:spLocks noGrp="1"/>
          </p:cNvSpPr>
          <p:nvPr>
            <p:ph type="sldNum" sz="quarter" idx="10"/>
          </p:nvPr>
        </p:nvSpPr>
        <p:spPr/>
        <p:txBody>
          <a:bodyPr/>
          <a:lstStyle/>
          <a:p>
            <a:fld id="{1EC814E9-7823-3640-959A-7F2BD872A336}" type="slidenum">
              <a:rPr lang="en-US" smtClean="0"/>
              <a:t>13</a:t>
            </a:fld>
            <a:endParaRPr lang="en-US"/>
          </a:p>
        </p:txBody>
      </p:sp>
    </p:spTree>
    <p:extLst>
      <p:ext uri="{BB962C8B-B14F-4D97-AF65-F5344CB8AC3E}">
        <p14:creationId xmlns:p14="http://schemas.microsoft.com/office/powerpoint/2010/main" val="1121123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an EMR?</a:t>
            </a:r>
          </a:p>
        </p:txBody>
      </p:sp>
      <p:sp>
        <p:nvSpPr>
          <p:cNvPr id="4" name="Slide Number Placeholder 3"/>
          <p:cNvSpPr>
            <a:spLocks noGrp="1"/>
          </p:cNvSpPr>
          <p:nvPr>
            <p:ph type="sldNum" sz="quarter" idx="10"/>
          </p:nvPr>
        </p:nvSpPr>
        <p:spPr/>
        <p:txBody>
          <a:bodyPr/>
          <a:lstStyle/>
          <a:p>
            <a:fld id="{1EC814E9-7823-3640-959A-7F2BD872A336}" type="slidenum">
              <a:rPr lang="en-US" smtClean="0"/>
              <a:t>14</a:t>
            </a:fld>
            <a:endParaRPr lang="en-US"/>
          </a:p>
        </p:txBody>
      </p:sp>
    </p:spTree>
    <p:extLst>
      <p:ext uri="{BB962C8B-B14F-4D97-AF65-F5344CB8AC3E}">
        <p14:creationId xmlns:p14="http://schemas.microsoft.com/office/powerpoint/2010/main" val="513933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15</a:t>
            </a:fld>
            <a:endParaRPr lang="en-US"/>
          </a:p>
        </p:txBody>
      </p:sp>
    </p:spTree>
    <p:extLst>
      <p:ext uri="{BB962C8B-B14F-4D97-AF65-F5344CB8AC3E}">
        <p14:creationId xmlns:p14="http://schemas.microsoft.com/office/powerpoint/2010/main" val="9077198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16</a:t>
            </a:fld>
            <a:endParaRPr lang="en-US" altLang="en-US"/>
          </a:p>
        </p:txBody>
      </p:sp>
    </p:spTree>
    <p:extLst>
      <p:ext uri="{BB962C8B-B14F-4D97-AF65-F5344CB8AC3E}">
        <p14:creationId xmlns:p14="http://schemas.microsoft.com/office/powerpoint/2010/main" val="2759519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21</a:t>
            </a:fld>
            <a:endParaRPr lang="en-US" altLang="en-US"/>
          </a:p>
        </p:txBody>
      </p:sp>
    </p:spTree>
    <p:extLst>
      <p:ext uri="{BB962C8B-B14F-4D97-AF65-F5344CB8AC3E}">
        <p14:creationId xmlns:p14="http://schemas.microsoft.com/office/powerpoint/2010/main" val="4155637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23</a:t>
            </a:fld>
            <a:endParaRPr lang="en-US" altLang="en-US"/>
          </a:p>
        </p:txBody>
      </p:sp>
    </p:spTree>
    <p:extLst>
      <p:ext uri="{BB962C8B-B14F-4D97-AF65-F5344CB8AC3E}">
        <p14:creationId xmlns:p14="http://schemas.microsoft.com/office/powerpoint/2010/main" val="2009529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24</a:t>
            </a:fld>
            <a:endParaRPr lang="en-US" altLang="en-US"/>
          </a:p>
        </p:txBody>
      </p:sp>
    </p:spTree>
    <p:extLst>
      <p:ext uri="{BB962C8B-B14F-4D97-AF65-F5344CB8AC3E}">
        <p14:creationId xmlns:p14="http://schemas.microsoft.com/office/powerpoint/2010/main" val="4271277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25</a:t>
            </a:fld>
            <a:endParaRPr lang="en-US" altLang="en-US"/>
          </a:p>
        </p:txBody>
      </p:sp>
    </p:spTree>
    <p:extLst>
      <p:ext uri="{BB962C8B-B14F-4D97-AF65-F5344CB8AC3E}">
        <p14:creationId xmlns:p14="http://schemas.microsoft.com/office/powerpoint/2010/main" val="1614697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3</a:t>
            </a:fld>
            <a:endParaRPr lang="en-US" altLang="en-US"/>
          </a:p>
        </p:txBody>
      </p:sp>
    </p:spTree>
    <p:extLst>
      <p:ext uri="{BB962C8B-B14F-4D97-AF65-F5344CB8AC3E}">
        <p14:creationId xmlns:p14="http://schemas.microsoft.com/office/powerpoint/2010/main" val="2630480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26</a:t>
            </a:fld>
            <a:endParaRPr lang="en-US" altLang="en-US"/>
          </a:p>
        </p:txBody>
      </p:sp>
    </p:spTree>
    <p:extLst>
      <p:ext uri="{BB962C8B-B14F-4D97-AF65-F5344CB8AC3E}">
        <p14:creationId xmlns:p14="http://schemas.microsoft.com/office/powerpoint/2010/main" val="875970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28</a:t>
            </a:fld>
            <a:endParaRPr lang="en-US" altLang="en-US"/>
          </a:p>
        </p:txBody>
      </p:sp>
    </p:spTree>
    <p:extLst>
      <p:ext uri="{BB962C8B-B14F-4D97-AF65-F5344CB8AC3E}">
        <p14:creationId xmlns:p14="http://schemas.microsoft.com/office/powerpoint/2010/main" val="27385902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29</a:t>
            </a:fld>
            <a:endParaRPr lang="en-US"/>
          </a:p>
        </p:txBody>
      </p:sp>
    </p:spTree>
    <p:extLst>
      <p:ext uri="{BB962C8B-B14F-4D97-AF65-F5344CB8AC3E}">
        <p14:creationId xmlns:p14="http://schemas.microsoft.com/office/powerpoint/2010/main" val="15633304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30</a:t>
            </a:fld>
            <a:endParaRPr lang="en-US"/>
          </a:p>
        </p:txBody>
      </p:sp>
    </p:spTree>
    <p:extLst>
      <p:ext uri="{BB962C8B-B14F-4D97-AF65-F5344CB8AC3E}">
        <p14:creationId xmlns:p14="http://schemas.microsoft.com/office/powerpoint/2010/main" val="42460976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31</a:t>
            </a:fld>
            <a:endParaRPr lang="en-US"/>
          </a:p>
        </p:txBody>
      </p:sp>
    </p:spTree>
    <p:extLst>
      <p:ext uri="{BB962C8B-B14F-4D97-AF65-F5344CB8AC3E}">
        <p14:creationId xmlns:p14="http://schemas.microsoft.com/office/powerpoint/2010/main" val="14163801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32</a:t>
            </a:fld>
            <a:endParaRPr lang="en-US"/>
          </a:p>
        </p:txBody>
      </p:sp>
    </p:spTree>
    <p:extLst>
      <p:ext uri="{BB962C8B-B14F-4D97-AF65-F5344CB8AC3E}">
        <p14:creationId xmlns:p14="http://schemas.microsoft.com/office/powerpoint/2010/main" val="7582196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33</a:t>
            </a:fld>
            <a:endParaRPr lang="en-US"/>
          </a:p>
        </p:txBody>
      </p:sp>
    </p:spTree>
    <p:extLst>
      <p:ext uri="{BB962C8B-B14F-4D97-AF65-F5344CB8AC3E}">
        <p14:creationId xmlns:p14="http://schemas.microsoft.com/office/powerpoint/2010/main" val="4205087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34</a:t>
            </a:fld>
            <a:endParaRPr lang="en-US"/>
          </a:p>
        </p:txBody>
      </p:sp>
    </p:spTree>
    <p:extLst>
      <p:ext uri="{BB962C8B-B14F-4D97-AF65-F5344CB8AC3E}">
        <p14:creationId xmlns:p14="http://schemas.microsoft.com/office/powerpoint/2010/main" val="1345236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35</a:t>
            </a:fld>
            <a:endParaRPr lang="en-US"/>
          </a:p>
        </p:txBody>
      </p:sp>
    </p:spTree>
    <p:extLst>
      <p:ext uri="{BB962C8B-B14F-4D97-AF65-F5344CB8AC3E}">
        <p14:creationId xmlns:p14="http://schemas.microsoft.com/office/powerpoint/2010/main" val="41688881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37</a:t>
            </a:fld>
            <a:endParaRPr lang="en-US"/>
          </a:p>
        </p:txBody>
      </p:sp>
    </p:spTree>
    <p:extLst>
      <p:ext uri="{BB962C8B-B14F-4D97-AF65-F5344CB8AC3E}">
        <p14:creationId xmlns:p14="http://schemas.microsoft.com/office/powerpoint/2010/main" val="3301709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a:t>
            </a:fld>
            <a:endParaRPr lang="en-US" altLang="en-US"/>
          </a:p>
        </p:txBody>
      </p:sp>
    </p:spTree>
    <p:extLst>
      <p:ext uri="{BB962C8B-B14F-4D97-AF65-F5344CB8AC3E}">
        <p14:creationId xmlns:p14="http://schemas.microsoft.com/office/powerpoint/2010/main" val="20954390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38</a:t>
            </a:fld>
            <a:endParaRPr lang="en-US"/>
          </a:p>
        </p:txBody>
      </p:sp>
    </p:spTree>
    <p:extLst>
      <p:ext uri="{BB962C8B-B14F-4D97-AF65-F5344CB8AC3E}">
        <p14:creationId xmlns:p14="http://schemas.microsoft.com/office/powerpoint/2010/main" val="1191427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39</a:t>
            </a:fld>
            <a:endParaRPr lang="en-US"/>
          </a:p>
        </p:txBody>
      </p:sp>
    </p:spTree>
    <p:extLst>
      <p:ext uri="{BB962C8B-B14F-4D97-AF65-F5344CB8AC3E}">
        <p14:creationId xmlns:p14="http://schemas.microsoft.com/office/powerpoint/2010/main" val="41993076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40</a:t>
            </a:fld>
            <a:endParaRPr lang="en-US" altLang="en-US"/>
          </a:p>
        </p:txBody>
      </p:sp>
    </p:spTree>
    <p:extLst>
      <p:ext uri="{BB962C8B-B14F-4D97-AF65-F5344CB8AC3E}">
        <p14:creationId xmlns:p14="http://schemas.microsoft.com/office/powerpoint/2010/main" val="38349432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41</a:t>
            </a:fld>
            <a:endParaRPr lang="en-US" altLang="en-US"/>
          </a:p>
        </p:txBody>
      </p:sp>
    </p:spTree>
    <p:extLst>
      <p:ext uri="{BB962C8B-B14F-4D97-AF65-F5344CB8AC3E}">
        <p14:creationId xmlns:p14="http://schemas.microsoft.com/office/powerpoint/2010/main" val="1768864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42</a:t>
            </a:fld>
            <a:endParaRPr lang="en-US" altLang="en-US"/>
          </a:p>
        </p:txBody>
      </p:sp>
    </p:spTree>
    <p:extLst>
      <p:ext uri="{BB962C8B-B14F-4D97-AF65-F5344CB8AC3E}">
        <p14:creationId xmlns:p14="http://schemas.microsoft.com/office/powerpoint/2010/main" val="32068579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43</a:t>
            </a:fld>
            <a:endParaRPr lang="en-US" altLang="en-US"/>
          </a:p>
        </p:txBody>
      </p:sp>
    </p:spTree>
    <p:extLst>
      <p:ext uri="{BB962C8B-B14F-4D97-AF65-F5344CB8AC3E}">
        <p14:creationId xmlns:p14="http://schemas.microsoft.com/office/powerpoint/2010/main" val="3931852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92007-A00E-5746-8F40-7E5BFB7D00C0}" type="slidenum">
              <a:rPr lang="en-US" smtClean="0"/>
              <a:t>44</a:t>
            </a:fld>
            <a:endParaRPr lang="en-US"/>
          </a:p>
        </p:txBody>
      </p:sp>
    </p:spTree>
    <p:extLst>
      <p:ext uri="{BB962C8B-B14F-4D97-AF65-F5344CB8AC3E}">
        <p14:creationId xmlns:p14="http://schemas.microsoft.com/office/powerpoint/2010/main" val="20087491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45</a:t>
            </a:fld>
            <a:endParaRPr lang="en-US" altLang="en-US"/>
          </a:p>
        </p:txBody>
      </p:sp>
    </p:spTree>
    <p:extLst>
      <p:ext uri="{BB962C8B-B14F-4D97-AF65-F5344CB8AC3E}">
        <p14:creationId xmlns:p14="http://schemas.microsoft.com/office/powerpoint/2010/main" val="23197979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46</a:t>
            </a:fld>
            <a:endParaRPr lang="en-US" altLang="en-US"/>
          </a:p>
        </p:txBody>
      </p:sp>
    </p:spTree>
    <p:extLst>
      <p:ext uri="{BB962C8B-B14F-4D97-AF65-F5344CB8AC3E}">
        <p14:creationId xmlns:p14="http://schemas.microsoft.com/office/powerpoint/2010/main" val="12658565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47</a:t>
            </a:fld>
            <a:endParaRPr lang="en-US" altLang="en-US"/>
          </a:p>
        </p:txBody>
      </p:sp>
    </p:spTree>
    <p:extLst>
      <p:ext uri="{BB962C8B-B14F-4D97-AF65-F5344CB8AC3E}">
        <p14:creationId xmlns:p14="http://schemas.microsoft.com/office/powerpoint/2010/main" val="687772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5</a:t>
            </a:fld>
            <a:endParaRPr lang="en-US" altLang="en-US"/>
          </a:p>
        </p:txBody>
      </p:sp>
    </p:spTree>
    <p:extLst>
      <p:ext uri="{BB962C8B-B14F-4D97-AF65-F5344CB8AC3E}">
        <p14:creationId xmlns:p14="http://schemas.microsoft.com/office/powerpoint/2010/main" val="16049713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48</a:t>
            </a:fld>
            <a:endParaRPr lang="en-US" altLang="en-US"/>
          </a:p>
        </p:txBody>
      </p:sp>
    </p:spTree>
    <p:extLst>
      <p:ext uri="{BB962C8B-B14F-4D97-AF65-F5344CB8AC3E}">
        <p14:creationId xmlns:p14="http://schemas.microsoft.com/office/powerpoint/2010/main" val="27592956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Animate at the least</a:t>
            </a:r>
          </a:p>
        </p:txBody>
      </p:sp>
      <p:sp>
        <p:nvSpPr>
          <p:cNvPr id="4" name="Slide Number Placeholder 3"/>
          <p:cNvSpPr>
            <a:spLocks noGrp="1"/>
          </p:cNvSpPr>
          <p:nvPr>
            <p:ph type="sldNum" sz="quarter" idx="10"/>
          </p:nvPr>
        </p:nvSpPr>
        <p:spPr/>
        <p:txBody>
          <a:bodyPr/>
          <a:lstStyle/>
          <a:p>
            <a:fld id="{1EC814E9-7823-3640-959A-7F2BD872A336}" type="slidenum">
              <a:rPr lang="en-US" smtClean="0"/>
              <a:t>49</a:t>
            </a:fld>
            <a:endParaRPr lang="en-US"/>
          </a:p>
        </p:txBody>
      </p:sp>
    </p:spTree>
    <p:extLst>
      <p:ext uri="{BB962C8B-B14F-4D97-AF65-F5344CB8AC3E}">
        <p14:creationId xmlns:p14="http://schemas.microsoft.com/office/powerpoint/2010/main" val="27776256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50</a:t>
            </a:fld>
            <a:endParaRPr lang="en-US"/>
          </a:p>
        </p:txBody>
      </p:sp>
    </p:spTree>
    <p:extLst>
      <p:ext uri="{BB962C8B-B14F-4D97-AF65-F5344CB8AC3E}">
        <p14:creationId xmlns:p14="http://schemas.microsoft.com/office/powerpoint/2010/main" val="39155897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title shorter</a:t>
            </a:r>
          </a:p>
        </p:txBody>
      </p:sp>
      <p:sp>
        <p:nvSpPr>
          <p:cNvPr id="4" name="Slide Number Placeholder 3"/>
          <p:cNvSpPr>
            <a:spLocks noGrp="1"/>
          </p:cNvSpPr>
          <p:nvPr>
            <p:ph type="sldNum" sz="quarter" idx="10"/>
          </p:nvPr>
        </p:nvSpPr>
        <p:spPr/>
        <p:txBody>
          <a:bodyPr/>
          <a:lstStyle/>
          <a:p>
            <a:fld id="{1EC814E9-7823-3640-959A-7F2BD872A336}" type="slidenum">
              <a:rPr lang="en-US" smtClean="0"/>
              <a:t>51</a:t>
            </a:fld>
            <a:endParaRPr lang="en-US"/>
          </a:p>
        </p:txBody>
      </p:sp>
    </p:spTree>
    <p:extLst>
      <p:ext uri="{BB962C8B-B14F-4D97-AF65-F5344CB8AC3E}">
        <p14:creationId xmlns:p14="http://schemas.microsoft.com/office/powerpoint/2010/main" val="3139281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52</a:t>
            </a:fld>
            <a:endParaRPr lang="en-US" altLang="en-US"/>
          </a:p>
        </p:txBody>
      </p:sp>
    </p:spTree>
    <p:extLst>
      <p:ext uri="{BB962C8B-B14F-4D97-AF65-F5344CB8AC3E}">
        <p14:creationId xmlns:p14="http://schemas.microsoft.com/office/powerpoint/2010/main" val="3626086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6</a:t>
            </a:fld>
            <a:endParaRPr lang="en-US" altLang="en-US"/>
          </a:p>
        </p:txBody>
      </p:sp>
    </p:spTree>
    <p:extLst>
      <p:ext uri="{BB962C8B-B14F-4D97-AF65-F5344CB8AC3E}">
        <p14:creationId xmlns:p14="http://schemas.microsoft.com/office/powerpoint/2010/main" val="3525230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7</a:t>
            </a:fld>
            <a:endParaRPr lang="en-US" altLang="en-US"/>
          </a:p>
        </p:txBody>
      </p:sp>
    </p:spTree>
    <p:extLst>
      <p:ext uri="{BB962C8B-B14F-4D97-AF65-F5344CB8AC3E}">
        <p14:creationId xmlns:p14="http://schemas.microsoft.com/office/powerpoint/2010/main" val="1849250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8</a:t>
            </a:fld>
            <a:endParaRPr lang="en-US" altLang="en-US"/>
          </a:p>
        </p:txBody>
      </p:sp>
    </p:spTree>
    <p:extLst>
      <p:ext uri="{BB962C8B-B14F-4D97-AF65-F5344CB8AC3E}">
        <p14:creationId xmlns:p14="http://schemas.microsoft.com/office/powerpoint/2010/main" val="4181600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9</a:t>
            </a:fld>
            <a:endParaRPr lang="en-US" altLang="en-US"/>
          </a:p>
        </p:txBody>
      </p:sp>
    </p:spTree>
    <p:extLst>
      <p:ext uri="{BB962C8B-B14F-4D97-AF65-F5344CB8AC3E}">
        <p14:creationId xmlns:p14="http://schemas.microsoft.com/office/powerpoint/2010/main" val="1126215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AAD756CF-6B9A-9F43-95B2-9ACF8DFB1DF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67380D41-E5E2-EC49-8788-710DAFE656F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We'll start with a simple motivational example. This is John, a typical bank customer. Like many consumers today, when he applies for a loan, information about him is sent through a predictive model XX.</a:t>
            </a:r>
          </a:p>
          <a:p>
            <a:pPr>
              <a:spcBef>
                <a:spcPct val="0"/>
              </a:spcBef>
            </a:pPr>
            <a:endParaRPr lang="en-US" altLang="en-US"/>
          </a:p>
          <a:p>
            <a:pPr>
              <a:spcBef>
                <a:spcPct val="0"/>
              </a:spcBef>
            </a:pPr>
            <a:r>
              <a:rPr lang="en-US" altLang="en-US"/>
              <a:t>This model is designed to calculate the risk that John will have repayment problems, XX which, unfortunately for John, is 55%. And because his risk is high, the bank declines his loan application XX.</a:t>
            </a:r>
          </a:p>
          <a:p>
            <a:pPr>
              <a:spcBef>
                <a:spcPct val="0"/>
              </a:spcBef>
            </a:pPr>
            <a:endParaRPr lang="en-US" altLang="en-US"/>
          </a:p>
          <a:p>
            <a:pPr>
              <a:spcBef>
                <a:spcPct val="0"/>
              </a:spcBef>
            </a:pPr>
            <a:r>
              <a:rPr lang="en-US" altLang="en-US"/>
              <a:t>A natural first question John has XX is “Why?” The bank XX also want to know why, because these are key business decisions. But unfortunately for the data scientist that built this model XX, she used a complex model and so these questions are hard to answer XX   </a:t>
            </a:r>
            <a:r>
              <a:rPr lang="mr-IN" altLang="en-US"/>
              <a:t>…</a:t>
            </a:r>
            <a:r>
              <a:rPr lang="en-US" altLang="en-US"/>
              <a:t>.  XX</a:t>
            </a:r>
          </a:p>
        </p:txBody>
      </p:sp>
      <p:sp>
        <p:nvSpPr>
          <p:cNvPr id="5124" name="Slide Number Placeholder 3">
            <a:extLst>
              <a:ext uri="{FF2B5EF4-FFF2-40B4-BE49-F238E27FC236}">
                <a16:creationId xmlns:a16="http://schemas.microsoft.com/office/drawing/2014/main" id="{E6CD44AE-D04C-1E43-B54C-25EDC6CC1E8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fld id="{CE44AFB9-4504-AF4C-8C32-1DA3905AACE2}" type="slidenum">
              <a:rPr lang="en-US" altLang="en-US"/>
              <a:pPr/>
              <a:t>10</a:t>
            </a:fld>
            <a:endParaRPr lang="en-US" altLang="en-US"/>
          </a:p>
        </p:txBody>
      </p:sp>
    </p:spTree>
    <p:extLst>
      <p:ext uri="{BB962C8B-B14F-4D97-AF65-F5344CB8AC3E}">
        <p14:creationId xmlns:p14="http://schemas.microsoft.com/office/powerpoint/2010/main" val="2708466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63C8C-70F5-744D-80DD-4248299A901B}"/>
              </a:ext>
            </a:extLst>
          </p:cNvPr>
          <p:cNvSpPr>
            <a:spLocks noGrp="1"/>
          </p:cNvSpPr>
          <p:nvPr>
            <p:ph type="ctrTitle"/>
          </p:nvPr>
        </p:nvSpPr>
        <p:spPr>
          <a:xfrm>
            <a:off x="1524000" y="1122363"/>
            <a:ext cx="9144000" cy="2387600"/>
          </a:xfrm>
        </p:spPr>
        <p:txBody>
          <a:bodyPr anchor="b"/>
          <a:lstStyle>
            <a:lvl1pPr algn="ctr">
              <a:defRPr sz="6000" b="0" i="0">
                <a:latin typeface="Avenir Next Ultra Light" panose="020B0203020202020204" pitchFamily="34" charset="77"/>
              </a:defRPr>
            </a:lvl1pPr>
          </a:lstStyle>
          <a:p>
            <a:r>
              <a:rPr lang="en-US" dirty="0"/>
              <a:t>Click to edit Master title style</a:t>
            </a:r>
          </a:p>
        </p:txBody>
      </p:sp>
      <p:sp>
        <p:nvSpPr>
          <p:cNvPr id="3" name="Subtitle 2">
            <a:extLst>
              <a:ext uri="{FF2B5EF4-FFF2-40B4-BE49-F238E27FC236}">
                <a16:creationId xmlns:a16="http://schemas.microsoft.com/office/drawing/2014/main" id="{5E3A6CDD-2611-F646-AD51-F0E56AE22C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2ECAF7-B475-1C41-B7B5-D1B01083D831}"/>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D4D7693B-0DA2-DD4E-A56C-AAFD6784A7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50C447-BE82-2747-A112-54B0F174B97E}"/>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48869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7CF44-2375-164C-8E3F-8B3837723B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CA451D-456B-CC40-9BE7-D428B5100B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E025DB-512B-BD46-A7C7-706BD872C681}"/>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6BC308BA-ACF8-0E47-B624-F30863F931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080DCC-8E81-354D-BB24-4A5819D11E0B}"/>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1171544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B710A4-29E9-7447-9DC0-C5E2C9E3A0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BCDC47-4AE9-2C48-B92E-EADAD88F9F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18FB0-D537-CD4A-A039-3ECA33DBC72B}"/>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D3B9175D-1275-5742-8F45-93D108BED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4401B0-FC1E-774C-81BD-EA82AEED8225}"/>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2001069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70F9B-70C8-D844-AFD1-1A2388083DBA}"/>
              </a:ext>
            </a:extLst>
          </p:cNvPr>
          <p:cNvSpPr>
            <a:spLocks noGrp="1"/>
          </p:cNvSpPr>
          <p:nvPr>
            <p:ph type="title"/>
          </p:nvPr>
        </p:nvSpPr>
        <p:spPr/>
        <p:txBody>
          <a:bodyPr/>
          <a:lstStyle>
            <a:lvl1pPr>
              <a:defRPr b="0" i="0">
                <a:latin typeface="Avenir Next Ultra Light" panose="020B0203020202020204" pitchFamily="34"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5868C52D-D4E4-8D42-85F5-698E59699B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88A96B-E24E-1E40-B83B-0A953874687E}"/>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B6990E9B-9699-6B4F-8910-0989876215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4C483E-3C98-0C40-A84D-C105DD908CEC}"/>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2587182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F6A93-51C6-A648-BA63-1E28D9E8E7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DF9DAC-AB0F-6A4F-A939-3469044653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11CF2D0-C6C9-394D-812D-B9567446846C}"/>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AFE9884F-36C2-0544-9224-7B21E4A933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6D3AF-B7A6-7C49-B0E3-81F962DE1A38}"/>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2177886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6C4E9-21A1-D142-89D0-E614CADD0F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A07AB4-2A98-2143-8CEF-582F1AA483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0C489A-20FE-834F-B174-4B74D8A0B9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BAC9FA-7C57-C848-8B4C-87BBE3E45878}"/>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6" name="Footer Placeholder 5">
            <a:extLst>
              <a:ext uri="{FF2B5EF4-FFF2-40B4-BE49-F238E27FC236}">
                <a16:creationId xmlns:a16="http://schemas.microsoft.com/office/drawing/2014/main" id="{1894948D-6EDA-894D-B44E-8ED8E0E118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87C4A8-603B-3A47-AC3D-76BC71B91921}"/>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3005295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6C4ED-043D-B341-9D52-FAB1293705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56D439-3508-9E48-98B2-3495E6B194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B60466-4015-D94F-8077-B786D7B2C2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1D15A1-1214-7242-8035-9BA1BEAE52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2DE4B0-EA68-3345-BD16-DEBED637C1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A0144-2F93-454E-A6BE-40B991AD5909}"/>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8" name="Footer Placeholder 7">
            <a:extLst>
              <a:ext uri="{FF2B5EF4-FFF2-40B4-BE49-F238E27FC236}">
                <a16:creationId xmlns:a16="http://schemas.microsoft.com/office/drawing/2014/main" id="{A6B5F5A9-BCA5-AD43-8A05-151DE0164F0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ADD979-3178-8943-A957-6D993FD4D700}"/>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1643390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E3142-C881-754A-A45B-9A3421FC76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763A47-42C6-2046-9E13-6ABAC23B56BC}"/>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4" name="Footer Placeholder 3">
            <a:extLst>
              <a:ext uri="{FF2B5EF4-FFF2-40B4-BE49-F238E27FC236}">
                <a16:creationId xmlns:a16="http://schemas.microsoft.com/office/drawing/2014/main" id="{7E02DEE4-20FF-0147-9AD1-7A56456A8A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2DB25-62CE-3A41-BAED-4ABA03AF4F0F}"/>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3670387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823849-2477-0741-AE81-3CC2811E3B08}"/>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3" name="Footer Placeholder 2">
            <a:extLst>
              <a:ext uri="{FF2B5EF4-FFF2-40B4-BE49-F238E27FC236}">
                <a16:creationId xmlns:a16="http://schemas.microsoft.com/office/drawing/2014/main" id="{D7F811D8-B0F5-AB49-B059-0BAF1C49D0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FB1525-422E-C64F-9606-815C7EDC964B}"/>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178377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2DA73-C6AF-1542-B0F5-99C478BD83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C505AF-E8F8-C644-B9BC-5DA15BEB5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6CA58D-305D-0C48-AEFE-9EB890F5E7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F3EA6C-9FD8-DA4F-A13A-EC85B5E3DCF5}"/>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6" name="Footer Placeholder 5">
            <a:extLst>
              <a:ext uri="{FF2B5EF4-FFF2-40B4-BE49-F238E27FC236}">
                <a16:creationId xmlns:a16="http://schemas.microsoft.com/office/drawing/2014/main" id="{17028A11-B2B8-674B-A615-04C44A54AE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575A8F-C36F-4042-B549-A5020BBA4C7D}"/>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3900913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016AC-D878-A341-A07E-88283F4EAB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9BB8C7-5D9E-A949-B901-D567488588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860F32-D625-8D4F-86F8-1E88EBEADD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C72F80-168C-BD47-8B8B-B7F17499802D}"/>
              </a:ext>
            </a:extLst>
          </p:cNvPr>
          <p:cNvSpPr>
            <a:spLocks noGrp="1"/>
          </p:cNvSpPr>
          <p:nvPr>
            <p:ph type="dt" sz="half" idx="10"/>
          </p:nvPr>
        </p:nvSpPr>
        <p:spPr/>
        <p:txBody>
          <a:bodyPr/>
          <a:lstStyle/>
          <a:p>
            <a:fld id="{6D9E40B1-BFB5-6843-A01C-44B631307B90}" type="datetimeFigureOut">
              <a:rPr lang="en-US" smtClean="0"/>
              <a:t>1/5/21</a:t>
            </a:fld>
            <a:endParaRPr lang="en-US"/>
          </a:p>
        </p:txBody>
      </p:sp>
      <p:sp>
        <p:nvSpPr>
          <p:cNvPr id="6" name="Footer Placeholder 5">
            <a:extLst>
              <a:ext uri="{FF2B5EF4-FFF2-40B4-BE49-F238E27FC236}">
                <a16:creationId xmlns:a16="http://schemas.microsoft.com/office/drawing/2014/main" id="{0D6272C4-10C5-3A4F-964F-A6A0F7D1D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CBD79-F655-AD43-90E4-1951D66B5F3E}"/>
              </a:ext>
            </a:extLst>
          </p:cNvPr>
          <p:cNvSpPr>
            <a:spLocks noGrp="1"/>
          </p:cNvSpPr>
          <p:nvPr>
            <p:ph type="sldNum" sz="quarter" idx="12"/>
          </p:nvPr>
        </p:nvSpPr>
        <p:spPr/>
        <p:txBody>
          <a:bodyPr/>
          <a:lstStyle/>
          <a:p>
            <a:fld id="{BD2B2EDC-6F89-4D4F-9933-80F0B0F31FAF}" type="slidenum">
              <a:rPr lang="en-US" smtClean="0"/>
              <a:t>‹#›</a:t>
            </a:fld>
            <a:endParaRPr lang="en-US"/>
          </a:p>
        </p:txBody>
      </p:sp>
    </p:spTree>
    <p:extLst>
      <p:ext uri="{BB962C8B-B14F-4D97-AF65-F5344CB8AC3E}">
        <p14:creationId xmlns:p14="http://schemas.microsoft.com/office/powerpoint/2010/main" val="3425467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BEFFBB-517E-6544-AC95-D081D2976E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74278AE-3149-EA48-847D-DDDB4A310A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7F41E6F-7F81-A549-B880-9D6C0C394B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9E40B1-BFB5-6843-A01C-44B631307B90}" type="datetimeFigureOut">
              <a:rPr lang="en-US" smtClean="0"/>
              <a:t>1/5/21</a:t>
            </a:fld>
            <a:endParaRPr lang="en-US"/>
          </a:p>
        </p:txBody>
      </p:sp>
      <p:sp>
        <p:nvSpPr>
          <p:cNvPr id="5" name="Footer Placeholder 4">
            <a:extLst>
              <a:ext uri="{FF2B5EF4-FFF2-40B4-BE49-F238E27FC236}">
                <a16:creationId xmlns:a16="http://schemas.microsoft.com/office/drawing/2014/main" id="{50F490A0-F28B-C24C-BCC4-C1624836E5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739AAC-0D9C-F54A-8281-C583008B8D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B2EDC-6F89-4D4F-9933-80F0B0F31FAF}" type="slidenum">
              <a:rPr lang="en-US" smtClean="0"/>
              <a:t>‹#›</a:t>
            </a:fld>
            <a:endParaRPr lang="en-US"/>
          </a:p>
        </p:txBody>
      </p:sp>
    </p:spTree>
    <p:extLst>
      <p:ext uri="{BB962C8B-B14F-4D97-AF65-F5344CB8AC3E}">
        <p14:creationId xmlns:p14="http://schemas.microsoft.com/office/powerpoint/2010/main" val="938146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venir Next" panose="020B05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5.png"/><Relationship Id="rId5" Type="http://schemas.openxmlformats.org/officeDocument/2006/relationships/image" Target="../media/image22.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2.xml"/><Relationship Id="rId7"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tags" Target="../tags/tag2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tags" Target="../tags/tag2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4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50.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notesSlide" Target="../notesSlides/notesSlide7.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notesSlide" Target="../notesSlides/notesSlide8.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6">
            <a:extLst>
              <a:ext uri="{FF2B5EF4-FFF2-40B4-BE49-F238E27FC236}">
                <a16:creationId xmlns:a16="http://schemas.microsoft.com/office/drawing/2014/main" id="{176269B2-C3DF-804F-8E5D-667A8DDCF0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3700" t="45990" r="3734" b="34010"/>
          <a:stretch>
            <a:fillRect/>
          </a:stretch>
        </p:blipFill>
        <p:spPr bwMode="auto">
          <a:xfrm>
            <a:off x="-3678238" y="-750888"/>
            <a:ext cx="10064751" cy="771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56FC0177-D69D-D046-A8D4-C976284E1696}"/>
              </a:ext>
            </a:extLst>
          </p:cNvPr>
          <p:cNvSpPr/>
          <p:nvPr/>
        </p:nvSpPr>
        <p:spPr>
          <a:xfrm>
            <a:off x="4933950" y="1641475"/>
            <a:ext cx="6959600" cy="13493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a:extLst>
              <a:ext uri="{FF2B5EF4-FFF2-40B4-BE49-F238E27FC236}">
                <a16:creationId xmlns:a16="http://schemas.microsoft.com/office/drawing/2014/main" id="{900961CD-8006-DF46-B9B1-1A93EB19C718}"/>
              </a:ext>
            </a:extLst>
          </p:cNvPr>
          <p:cNvSpPr>
            <a:spLocks noGrp="1"/>
          </p:cNvSpPr>
          <p:nvPr>
            <p:ph type="ctrTitle"/>
          </p:nvPr>
        </p:nvSpPr>
        <p:spPr>
          <a:xfrm>
            <a:off x="2695122" y="1110261"/>
            <a:ext cx="9130620" cy="1994095"/>
          </a:xfrm>
        </p:spPr>
        <p:txBody>
          <a:bodyPr rtlCol="0">
            <a:normAutofit/>
          </a:bodyPr>
          <a:lstStyle/>
          <a:p>
            <a:pPr algn="r" fontAlgn="auto">
              <a:spcAft>
                <a:spcPts val="0"/>
              </a:spcAft>
              <a:defRPr/>
            </a:pPr>
            <a:r>
              <a:rPr lang="en-US" sz="5400" dirty="0"/>
              <a:t>Explaining the output of machine learning systems</a:t>
            </a:r>
            <a:endParaRPr lang="en-US" sz="5400" dirty="0">
              <a:solidFill>
                <a:schemeClr val="tx1">
                  <a:lumMod val="65000"/>
                  <a:lumOff val="35000"/>
                </a:schemeClr>
              </a:solidFill>
            </a:endParaRPr>
          </a:p>
        </p:txBody>
      </p:sp>
      <p:sp>
        <p:nvSpPr>
          <p:cNvPr id="3" name="Subtitle 2">
            <a:extLst>
              <a:ext uri="{FF2B5EF4-FFF2-40B4-BE49-F238E27FC236}">
                <a16:creationId xmlns:a16="http://schemas.microsoft.com/office/drawing/2014/main" id="{28CE450C-9ACC-2B41-B731-5BC1CEE6D00B}"/>
              </a:ext>
            </a:extLst>
          </p:cNvPr>
          <p:cNvSpPr>
            <a:spLocks noGrp="1"/>
          </p:cNvSpPr>
          <p:nvPr>
            <p:ph type="subTitle" idx="1"/>
          </p:nvPr>
        </p:nvSpPr>
        <p:spPr>
          <a:xfrm>
            <a:off x="6386513" y="5135730"/>
            <a:ext cx="4516131" cy="705072"/>
          </a:xfrm>
        </p:spPr>
        <p:txBody>
          <a:bodyPr rtlCol="0">
            <a:normAutofit fontScale="92500" lnSpcReduction="20000"/>
          </a:bodyPr>
          <a:lstStyle/>
          <a:p>
            <a:pPr algn="r" fontAlgn="auto">
              <a:spcAft>
                <a:spcPts val="0"/>
              </a:spcAft>
              <a:defRPr/>
            </a:pPr>
            <a:r>
              <a:rPr lang="en-US" dirty="0"/>
              <a:t>Scott Lundberg</a:t>
            </a:r>
          </a:p>
          <a:p>
            <a:pPr algn="r" fontAlgn="auto">
              <a:spcAft>
                <a:spcPts val="0"/>
              </a:spcAft>
              <a:defRPr/>
            </a:pPr>
            <a:r>
              <a:rPr lang="en-US" dirty="0">
                <a:solidFill>
                  <a:schemeClr val="tx1">
                    <a:alpha val="50000"/>
                  </a:schemeClr>
                </a:solidFill>
              </a:rPr>
              <a:t>Microsoft Research</a:t>
            </a:r>
          </a:p>
          <a:p>
            <a:pPr algn="r" fontAlgn="auto">
              <a:spcAft>
                <a:spcPts val="0"/>
              </a:spcAft>
              <a:defRPr/>
            </a:pPr>
            <a:endParaRPr lang="en-US" dirty="0">
              <a:solidFill>
                <a:schemeClr val="tx1">
                  <a:alpha val="50000"/>
                </a:schemeClr>
              </a:solidFill>
            </a:endParaRPr>
          </a:p>
        </p:txBody>
      </p:sp>
      <p:pic>
        <p:nvPicPr>
          <p:cNvPr id="3079" name="Picture 6" descr="See the source image">
            <a:extLst>
              <a:ext uri="{FF2B5EF4-FFF2-40B4-BE49-F238E27FC236}">
                <a16:creationId xmlns:a16="http://schemas.microsoft.com/office/drawing/2014/main" id="{7AE3BED8-7266-CD47-8273-9260E2E7B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77327"/>
          <a:stretch>
            <a:fillRect/>
          </a:stretch>
        </p:blipFill>
        <p:spPr bwMode="auto">
          <a:xfrm>
            <a:off x="10995480" y="5060011"/>
            <a:ext cx="830262" cy="781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22452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how you will summarize the examples</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369332"/>
          </a:xfrm>
          <a:prstGeom prst="rect">
            <a:avLst/>
          </a:prstGeom>
          <a:noFill/>
        </p:spPr>
        <p:txBody>
          <a:bodyPr wrap="none" rtlCol="0">
            <a:spAutoFit/>
          </a:bodyPr>
          <a:lstStyle/>
          <a:p>
            <a:pPr algn="ctr"/>
            <a:r>
              <a:rPr lang="en-US" dirty="0">
                <a:solidFill>
                  <a:schemeClr val="tx1">
                    <a:lumMod val="65000"/>
                    <a:lumOff val="35000"/>
                  </a:schemeClr>
                </a:solidFill>
              </a:rPr>
              <a:t>Local methods</a:t>
            </a:r>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Shapley values</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Local kernel</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Simple averaging</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Feature attribution</a:t>
            </a:r>
          </a:p>
        </p:txBody>
      </p:sp>
    </p:spTree>
    <p:custDataLst>
      <p:tags r:id="rId1"/>
    </p:custDataLst>
    <p:extLst>
      <p:ext uri="{BB962C8B-B14F-4D97-AF65-F5344CB8AC3E}">
        <p14:creationId xmlns:p14="http://schemas.microsoft.com/office/powerpoint/2010/main" val="3319131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how you will summarize the examples</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369332"/>
          </a:xfrm>
          <a:prstGeom prst="rect">
            <a:avLst/>
          </a:prstGeom>
          <a:noFill/>
        </p:spPr>
        <p:txBody>
          <a:bodyPr wrap="none" rtlCol="0">
            <a:spAutoFit/>
          </a:bodyPr>
          <a:lstStyle/>
          <a:p>
            <a:pPr algn="ctr"/>
            <a:r>
              <a:rPr lang="en-US" dirty="0">
                <a:solidFill>
                  <a:schemeClr val="tx1">
                    <a:lumMod val="65000"/>
                    <a:lumOff val="35000"/>
                  </a:schemeClr>
                </a:solidFill>
              </a:rPr>
              <a:t>Local methods</a:t>
            </a:r>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Shapley values</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Local kernel</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Simple averaging</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Feature attribution</a:t>
            </a:r>
          </a:p>
        </p:txBody>
      </p:sp>
      <p:sp>
        <p:nvSpPr>
          <p:cNvPr id="4" name="Rectangle 3">
            <a:extLst>
              <a:ext uri="{FF2B5EF4-FFF2-40B4-BE49-F238E27FC236}">
                <a16:creationId xmlns:a16="http://schemas.microsoft.com/office/drawing/2014/main" id="{CB585C35-E9A8-0D42-8DBB-BC05FEC7CAC8}"/>
              </a:ext>
            </a:extLst>
          </p:cNvPr>
          <p:cNvSpPr/>
          <p:nvPr/>
        </p:nvSpPr>
        <p:spPr>
          <a:xfrm>
            <a:off x="413043" y="257898"/>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A9D1F3F1-F8D4-8A45-95F0-4B45B8688320}"/>
              </a:ext>
            </a:extLst>
          </p:cNvPr>
          <p:cNvSpPr/>
          <p:nvPr/>
        </p:nvSpPr>
        <p:spPr>
          <a:xfrm>
            <a:off x="4930920" y="4317198"/>
            <a:ext cx="3087757" cy="707887"/>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Loss</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Tree>
    <p:custDataLst>
      <p:tags r:id="rId1"/>
    </p:custDataLst>
    <p:extLst>
      <p:ext uri="{BB962C8B-B14F-4D97-AF65-F5344CB8AC3E}">
        <p14:creationId xmlns:p14="http://schemas.microsoft.com/office/powerpoint/2010/main" val="1867864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Model monitoring</a:t>
            </a:r>
          </a:p>
        </p:txBody>
      </p:sp>
      <p:pic>
        <p:nvPicPr>
          <p:cNvPr id="2" name="Picture 1">
            <a:extLst>
              <a:ext uri="{FF2B5EF4-FFF2-40B4-BE49-F238E27FC236}">
                <a16:creationId xmlns:a16="http://schemas.microsoft.com/office/drawing/2014/main" id="{2E1173C1-A40A-5144-93FA-B9644AA66746}"/>
              </a:ext>
            </a:extLst>
          </p:cNvPr>
          <p:cNvPicPr>
            <a:picLocks noChangeAspect="1"/>
          </p:cNvPicPr>
          <p:nvPr/>
        </p:nvPicPr>
        <p:blipFill>
          <a:blip r:embed="rId3"/>
          <a:stretch>
            <a:fillRect/>
          </a:stretch>
        </p:blipFill>
        <p:spPr>
          <a:xfrm>
            <a:off x="1014612" y="1103086"/>
            <a:ext cx="10339188" cy="8280400"/>
          </a:xfrm>
          <a:prstGeom prst="rect">
            <a:avLst/>
          </a:prstGeom>
        </p:spPr>
      </p:pic>
      <p:sp>
        <p:nvSpPr>
          <p:cNvPr id="6" name="Rectangle 5">
            <a:extLst>
              <a:ext uri="{FF2B5EF4-FFF2-40B4-BE49-F238E27FC236}">
                <a16:creationId xmlns:a16="http://schemas.microsoft.com/office/drawing/2014/main" id="{AFBA850D-82E0-CC42-AC30-6DB9329EDCF0}"/>
              </a:ext>
            </a:extLst>
          </p:cNvPr>
          <p:cNvSpPr/>
          <p:nvPr/>
        </p:nvSpPr>
        <p:spPr>
          <a:xfrm>
            <a:off x="682171" y="3471571"/>
            <a:ext cx="10671629" cy="485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22FDB43-27F1-D64B-82AD-DAD039B3F6F4}"/>
              </a:ext>
            </a:extLst>
          </p:cNvPr>
          <p:cNvSpPr txBox="1"/>
          <p:nvPr/>
        </p:nvSpPr>
        <p:spPr>
          <a:xfrm>
            <a:off x="4685000" y="3580512"/>
            <a:ext cx="805029" cy="461665"/>
          </a:xfrm>
          <a:prstGeom prst="rect">
            <a:avLst/>
          </a:prstGeom>
          <a:noFill/>
        </p:spPr>
        <p:txBody>
          <a:bodyPr wrap="none" rtlCol="0">
            <a:spAutoFit/>
          </a:bodyPr>
          <a:lstStyle/>
          <a:p>
            <a:r>
              <a:rPr lang="en-US" sz="2400" dirty="0"/>
              <a:t>Time</a:t>
            </a:r>
          </a:p>
        </p:txBody>
      </p:sp>
      <p:cxnSp>
        <p:nvCxnSpPr>
          <p:cNvPr id="9" name="Straight Arrow Connector 8">
            <a:extLst>
              <a:ext uri="{FF2B5EF4-FFF2-40B4-BE49-F238E27FC236}">
                <a16:creationId xmlns:a16="http://schemas.microsoft.com/office/drawing/2014/main" id="{0FC8956F-A96F-EF4D-A86E-105D798CD41E}"/>
              </a:ext>
            </a:extLst>
          </p:cNvPr>
          <p:cNvCxnSpPr/>
          <p:nvPr/>
        </p:nvCxnSpPr>
        <p:spPr>
          <a:xfrm>
            <a:off x="5646058" y="3852615"/>
            <a:ext cx="3846285"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2A7E03F8-6940-504E-9A84-F22A46D5AAA9}"/>
              </a:ext>
            </a:extLst>
          </p:cNvPr>
          <p:cNvSpPr/>
          <p:nvPr/>
        </p:nvSpPr>
        <p:spPr>
          <a:xfrm>
            <a:off x="2699657" y="1541986"/>
            <a:ext cx="1698172" cy="2717957"/>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64E6195-46EB-534E-B259-668C73526B27}"/>
              </a:ext>
            </a:extLst>
          </p:cNvPr>
          <p:cNvSpPr txBox="1"/>
          <p:nvPr/>
        </p:nvSpPr>
        <p:spPr>
          <a:xfrm>
            <a:off x="2339566" y="4327783"/>
            <a:ext cx="2418354" cy="400110"/>
          </a:xfrm>
          <a:prstGeom prst="rect">
            <a:avLst/>
          </a:prstGeom>
          <a:noFill/>
        </p:spPr>
        <p:txBody>
          <a:bodyPr wrap="none" rtlCol="0">
            <a:spAutoFit/>
          </a:bodyPr>
          <a:lstStyle/>
          <a:p>
            <a:pPr algn="ctr"/>
            <a:r>
              <a:rPr lang="en-US" sz="2000" dirty="0">
                <a:solidFill>
                  <a:srgbClr val="0089FA"/>
                </a:solidFill>
              </a:rPr>
              <a:t>Training performance</a:t>
            </a:r>
          </a:p>
        </p:txBody>
      </p:sp>
      <p:sp>
        <p:nvSpPr>
          <p:cNvPr id="12" name="Rectangle 11">
            <a:extLst>
              <a:ext uri="{FF2B5EF4-FFF2-40B4-BE49-F238E27FC236}">
                <a16:creationId xmlns:a16="http://schemas.microsoft.com/office/drawing/2014/main" id="{B10707CA-576D-2F4A-A159-D93ED0E4FE7F}"/>
              </a:ext>
            </a:extLst>
          </p:cNvPr>
          <p:cNvSpPr/>
          <p:nvPr/>
        </p:nvSpPr>
        <p:spPr>
          <a:xfrm>
            <a:off x="4397829" y="1541986"/>
            <a:ext cx="6516914" cy="2717957"/>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E344C02-B0B7-6746-A9E4-6B29566AA5F8}"/>
              </a:ext>
            </a:extLst>
          </p:cNvPr>
          <p:cNvSpPr txBox="1"/>
          <p:nvPr/>
        </p:nvSpPr>
        <p:spPr>
          <a:xfrm>
            <a:off x="6565047" y="4327783"/>
            <a:ext cx="2008307" cy="400110"/>
          </a:xfrm>
          <a:prstGeom prst="rect">
            <a:avLst/>
          </a:prstGeom>
          <a:noFill/>
        </p:spPr>
        <p:txBody>
          <a:bodyPr wrap="none" rtlCol="0">
            <a:spAutoFit/>
          </a:bodyPr>
          <a:lstStyle/>
          <a:p>
            <a:pPr algn="ctr"/>
            <a:r>
              <a:rPr lang="en-US" sz="2000" dirty="0">
                <a:solidFill>
                  <a:srgbClr val="0089FA"/>
                </a:solidFill>
              </a:rPr>
              <a:t>Test performance</a:t>
            </a:r>
          </a:p>
        </p:txBody>
      </p:sp>
      <p:sp>
        <p:nvSpPr>
          <p:cNvPr id="14" name="TextBox 13">
            <a:extLst>
              <a:ext uri="{FF2B5EF4-FFF2-40B4-BE49-F238E27FC236}">
                <a16:creationId xmlns:a16="http://schemas.microsoft.com/office/drawing/2014/main" id="{E0281EFE-F71B-644D-A0CA-BC81F4F3F42A}"/>
              </a:ext>
            </a:extLst>
          </p:cNvPr>
          <p:cNvSpPr txBox="1"/>
          <p:nvPr/>
        </p:nvSpPr>
        <p:spPr>
          <a:xfrm>
            <a:off x="3961639" y="5233085"/>
            <a:ext cx="5646097" cy="461665"/>
          </a:xfrm>
          <a:prstGeom prst="rect">
            <a:avLst/>
          </a:prstGeom>
          <a:noFill/>
        </p:spPr>
        <p:txBody>
          <a:bodyPr wrap="none" rtlCol="0">
            <a:spAutoFit/>
          </a:bodyPr>
          <a:lstStyle/>
          <a:p>
            <a:pPr algn="ctr"/>
            <a:r>
              <a:rPr lang="en-US" sz="2400" dirty="0">
                <a:solidFill>
                  <a:srgbClr val="0089FA"/>
                </a:solidFill>
              </a:rPr>
              <a:t>Can you find where we introduced the bug?</a:t>
            </a:r>
          </a:p>
        </p:txBody>
      </p:sp>
      <p:sp>
        <p:nvSpPr>
          <p:cNvPr id="20" name="Slide Number Placeholder 23">
            <a:extLst>
              <a:ext uri="{FF2B5EF4-FFF2-40B4-BE49-F238E27FC236}">
                <a16:creationId xmlns:a16="http://schemas.microsoft.com/office/drawing/2014/main" id="{F3D545A8-A421-2A43-94CF-CAE7ADDF13F6}"/>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12</a:t>
            </a:fld>
            <a:endParaRPr lang="en-US" dirty="0"/>
          </a:p>
        </p:txBody>
      </p:sp>
      <p:sp>
        <p:nvSpPr>
          <p:cNvPr id="16" name="Rectangle 15">
            <a:extLst>
              <a:ext uri="{FF2B5EF4-FFF2-40B4-BE49-F238E27FC236}">
                <a16:creationId xmlns:a16="http://schemas.microsoft.com/office/drawing/2014/main" id="{5B101934-4FAB-0440-84EE-BD22CD4B848E}"/>
              </a:ext>
            </a:extLst>
          </p:cNvPr>
          <p:cNvSpPr/>
          <p:nvPr/>
        </p:nvSpPr>
        <p:spPr>
          <a:xfrm>
            <a:off x="7520962" y="749524"/>
            <a:ext cx="3393781" cy="7071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6058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0"/>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1"/>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p:bldP spid="11" grpId="1"/>
      <p:bldP spid="12" grpId="0" animBg="1"/>
      <p:bldP spid="12" grpId="1" animBg="1"/>
      <p:bldP spid="13" grpId="0"/>
      <p:bldP spid="13" grpId="1"/>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Model monitoring</a:t>
            </a:r>
          </a:p>
        </p:txBody>
      </p:sp>
      <p:pic>
        <p:nvPicPr>
          <p:cNvPr id="2" name="Picture 1">
            <a:extLst>
              <a:ext uri="{FF2B5EF4-FFF2-40B4-BE49-F238E27FC236}">
                <a16:creationId xmlns:a16="http://schemas.microsoft.com/office/drawing/2014/main" id="{2E1173C1-A40A-5144-93FA-B9644AA66746}"/>
              </a:ext>
            </a:extLst>
          </p:cNvPr>
          <p:cNvPicPr>
            <a:picLocks noChangeAspect="1"/>
          </p:cNvPicPr>
          <p:nvPr/>
        </p:nvPicPr>
        <p:blipFill>
          <a:blip r:embed="rId3"/>
          <a:stretch>
            <a:fillRect/>
          </a:stretch>
        </p:blipFill>
        <p:spPr>
          <a:xfrm>
            <a:off x="1014612" y="1103086"/>
            <a:ext cx="10339188" cy="8280400"/>
          </a:xfrm>
          <a:prstGeom prst="rect">
            <a:avLst/>
          </a:prstGeom>
        </p:spPr>
      </p:pic>
      <p:sp>
        <p:nvSpPr>
          <p:cNvPr id="6" name="Rectangle 5">
            <a:extLst>
              <a:ext uri="{FF2B5EF4-FFF2-40B4-BE49-F238E27FC236}">
                <a16:creationId xmlns:a16="http://schemas.microsoft.com/office/drawing/2014/main" id="{AFBA850D-82E0-CC42-AC30-6DB9329EDCF0}"/>
              </a:ext>
            </a:extLst>
          </p:cNvPr>
          <p:cNvSpPr/>
          <p:nvPr/>
        </p:nvSpPr>
        <p:spPr>
          <a:xfrm>
            <a:off x="838200" y="5370285"/>
            <a:ext cx="10671629" cy="30418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BA5B1AB0-0BC3-1142-B47C-2D9BCD950F19}"/>
              </a:ext>
            </a:extLst>
          </p:cNvPr>
          <p:cNvSpPr txBox="1"/>
          <p:nvPr/>
        </p:nvSpPr>
        <p:spPr>
          <a:xfrm>
            <a:off x="3407865" y="5934494"/>
            <a:ext cx="6258958" cy="461665"/>
          </a:xfrm>
          <a:prstGeom prst="rect">
            <a:avLst/>
          </a:prstGeom>
          <a:noFill/>
        </p:spPr>
        <p:txBody>
          <a:bodyPr wrap="none" rtlCol="0">
            <a:spAutoFit/>
          </a:bodyPr>
          <a:lstStyle/>
          <a:p>
            <a:pPr algn="ctr"/>
            <a:r>
              <a:rPr lang="en-US" sz="2400" dirty="0">
                <a:solidFill>
                  <a:srgbClr val="0089FA"/>
                </a:solidFill>
              </a:rPr>
              <a:t>Now can you find where we introduced the bug?</a:t>
            </a:r>
          </a:p>
        </p:txBody>
      </p:sp>
      <p:sp>
        <p:nvSpPr>
          <p:cNvPr id="13" name="Slide Number Placeholder 23">
            <a:extLst>
              <a:ext uri="{FF2B5EF4-FFF2-40B4-BE49-F238E27FC236}">
                <a16:creationId xmlns:a16="http://schemas.microsoft.com/office/drawing/2014/main" id="{454FD38B-409F-0E40-B401-412BB7744F95}"/>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13</a:t>
            </a:fld>
            <a:endParaRPr lang="en-US" dirty="0"/>
          </a:p>
        </p:txBody>
      </p:sp>
      <p:sp>
        <p:nvSpPr>
          <p:cNvPr id="8" name="Rectangle 7">
            <a:extLst>
              <a:ext uri="{FF2B5EF4-FFF2-40B4-BE49-F238E27FC236}">
                <a16:creationId xmlns:a16="http://schemas.microsoft.com/office/drawing/2014/main" id="{EBAD48E9-532C-854C-93BA-7DEA4266B80E}"/>
              </a:ext>
            </a:extLst>
          </p:cNvPr>
          <p:cNvSpPr/>
          <p:nvPr/>
        </p:nvSpPr>
        <p:spPr>
          <a:xfrm>
            <a:off x="9417633"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E340D16B-6B9B-C347-978B-99F3DC686135}"/>
              </a:ext>
            </a:extLst>
          </p:cNvPr>
          <p:cNvSpPr/>
          <p:nvPr/>
        </p:nvSpPr>
        <p:spPr>
          <a:xfrm>
            <a:off x="10250728"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E73FFEA5-BB3C-7D43-BC44-29498BBB3A7E}"/>
              </a:ext>
            </a:extLst>
          </p:cNvPr>
          <p:cNvSpPr txBox="1"/>
          <p:nvPr/>
        </p:nvSpPr>
        <p:spPr>
          <a:xfrm>
            <a:off x="9320066" y="1149631"/>
            <a:ext cx="600742" cy="338554"/>
          </a:xfrm>
          <a:prstGeom prst="rect">
            <a:avLst/>
          </a:prstGeom>
          <a:noFill/>
        </p:spPr>
        <p:txBody>
          <a:bodyPr wrap="none" rtlCol="0">
            <a:spAutoFit/>
          </a:bodyPr>
          <a:lstStyle/>
          <a:p>
            <a:r>
              <a:rPr lang="en-US" sz="1600" dirty="0"/>
              <a:t>False</a:t>
            </a:r>
          </a:p>
        </p:txBody>
      </p:sp>
      <p:sp>
        <p:nvSpPr>
          <p:cNvPr id="10" name="TextBox 9">
            <a:extLst>
              <a:ext uri="{FF2B5EF4-FFF2-40B4-BE49-F238E27FC236}">
                <a16:creationId xmlns:a16="http://schemas.microsoft.com/office/drawing/2014/main" id="{5BF2CB60-32FE-354A-8E0A-CDBE0C761FC7}"/>
              </a:ext>
            </a:extLst>
          </p:cNvPr>
          <p:cNvSpPr txBox="1"/>
          <p:nvPr/>
        </p:nvSpPr>
        <p:spPr>
          <a:xfrm>
            <a:off x="10238433" y="1146075"/>
            <a:ext cx="553485" cy="338554"/>
          </a:xfrm>
          <a:prstGeom prst="rect">
            <a:avLst/>
          </a:prstGeom>
          <a:noFill/>
        </p:spPr>
        <p:txBody>
          <a:bodyPr wrap="none" rtlCol="0">
            <a:spAutoFit/>
          </a:bodyPr>
          <a:lstStyle/>
          <a:p>
            <a:r>
              <a:rPr lang="en-US" sz="1600" dirty="0"/>
              <a:t>True</a:t>
            </a:r>
          </a:p>
        </p:txBody>
      </p:sp>
    </p:spTree>
    <p:extLst>
      <p:ext uri="{BB962C8B-B14F-4D97-AF65-F5344CB8AC3E}">
        <p14:creationId xmlns:p14="http://schemas.microsoft.com/office/powerpoint/2010/main" val="214168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Model monitoring</a:t>
            </a:r>
          </a:p>
        </p:txBody>
      </p:sp>
      <p:pic>
        <p:nvPicPr>
          <p:cNvPr id="2" name="Picture 1">
            <a:extLst>
              <a:ext uri="{FF2B5EF4-FFF2-40B4-BE49-F238E27FC236}">
                <a16:creationId xmlns:a16="http://schemas.microsoft.com/office/drawing/2014/main" id="{2E1173C1-A40A-5144-93FA-B9644AA66746}"/>
              </a:ext>
            </a:extLst>
          </p:cNvPr>
          <p:cNvPicPr>
            <a:picLocks noChangeAspect="1"/>
          </p:cNvPicPr>
          <p:nvPr/>
        </p:nvPicPr>
        <p:blipFill rotWithShape="1">
          <a:blip r:embed="rId3"/>
          <a:srcRect l="15034" t="-7389" b="91380"/>
          <a:stretch/>
        </p:blipFill>
        <p:spPr>
          <a:xfrm>
            <a:off x="2569028" y="491272"/>
            <a:ext cx="8784771" cy="1325562"/>
          </a:xfrm>
          <a:prstGeom prst="rect">
            <a:avLst/>
          </a:prstGeom>
        </p:spPr>
      </p:pic>
      <p:sp>
        <p:nvSpPr>
          <p:cNvPr id="4" name="TextBox 3">
            <a:extLst>
              <a:ext uri="{FF2B5EF4-FFF2-40B4-BE49-F238E27FC236}">
                <a16:creationId xmlns:a16="http://schemas.microsoft.com/office/drawing/2014/main" id="{D22FDB43-27F1-D64B-82AD-DAD039B3F6F4}"/>
              </a:ext>
            </a:extLst>
          </p:cNvPr>
          <p:cNvSpPr txBox="1"/>
          <p:nvPr/>
        </p:nvSpPr>
        <p:spPr>
          <a:xfrm>
            <a:off x="4685000" y="5380286"/>
            <a:ext cx="805029" cy="461665"/>
          </a:xfrm>
          <a:prstGeom prst="rect">
            <a:avLst/>
          </a:prstGeom>
          <a:noFill/>
        </p:spPr>
        <p:txBody>
          <a:bodyPr wrap="none" rtlCol="0">
            <a:spAutoFit/>
          </a:bodyPr>
          <a:lstStyle/>
          <a:p>
            <a:r>
              <a:rPr lang="en-US" sz="2400" dirty="0"/>
              <a:t>Time</a:t>
            </a:r>
          </a:p>
        </p:txBody>
      </p:sp>
      <p:cxnSp>
        <p:nvCxnSpPr>
          <p:cNvPr id="9" name="Straight Arrow Connector 8">
            <a:extLst>
              <a:ext uri="{FF2B5EF4-FFF2-40B4-BE49-F238E27FC236}">
                <a16:creationId xmlns:a16="http://schemas.microsoft.com/office/drawing/2014/main" id="{0FC8956F-A96F-EF4D-A86E-105D798CD41E}"/>
              </a:ext>
            </a:extLst>
          </p:cNvPr>
          <p:cNvCxnSpPr/>
          <p:nvPr/>
        </p:nvCxnSpPr>
        <p:spPr>
          <a:xfrm>
            <a:off x="5646058" y="5652389"/>
            <a:ext cx="3846285"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A6F788B4-F422-654C-A67D-F7352C05AD97}"/>
              </a:ext>
            </a:extLst>
          </p:cNvPr>
          <p:cNvPicPr>
            <a:picLocks noChangeAspect="1"/>
          </p:cNvPicPr>
          <p:nvPr/>
        </p:nvPicPr>
        <p:blipFill rotWithShape="1">
          <a:blip r:embed="rId3"/>
          <a:srcRect t="51534"/>
          <a:stretch/>
        </p:blipFill>
        <p:spPr>
          <a:xfrm>
            <a:off x="1014612" y="1857829"/>
            <a:ext cx="10339188" cy="4013201"/>
          </a:xfrm>
          <a:prstGeom prst="rect">
            <a:avLst/>
          </a:prstGeom>
        </p:spPr>
      </p:pic>
      <p:sp>
        <p:nvSpPr>
          <p:cNvPr id="6" name="Rectangle 5">
            <a:extLst>
              <a:ext uri="{FF2B5EF4-FFF2-40B4-BE49-F238E27FC236}">
                <a16:creationId xmlns:a16="http://schemas.microsoft.com/office/drawing/2014/main" id="{AFBA850D-82E0-CC42-AC30-6DB9329EDCF0}"/>
              </a:ext>
            </a:extLst>
          </p:cNvPr>
          <p:cNvSpPr/>
          <p:nvPr/>
        </p:nvSpPr>
        <p:spPr>
          <a:xfrm>
            <a:off x="1014612" y="3606957"/>
            <a:ext cx="10671629" cy="30418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BA5B1AB0-0BC3-1142-B47C-2D9BCD950F19}"/>
              </a:ext>
            </a:extLst>
          </p:cNvPr>
          <p:cNvSpPr txBox="1"/>
          <p:nvPr/>
        </p:nvSpPr>
        <p:spPr>
          <a:xfrm>
            <a:off x="2513162" y="4085328"/>
            <a:ext cx="4565545" cy="461665"/>
          </a:xfrm>
          <a:prstGeom prst="rect">
            <a:avLst/>
          </a:prstGeom>
          <a:noFill/>
        </p:spPr>
        <p:txBody>
          <a:bodyPr wrap="none" rtlCol="0">
            <a:spAutoFit/>
          </a:bodyPr>
          <a:lstStyle/>
          <a:p>
            <a:pPr algn="ctr"/>
            <a:r>
              <a:rPr lang="en-US" sz="2400" dirty="0">
                <a:solidFill>
                  <a:srgbClr val="0089FA"/>
                </a:solidFill>
              </a:rPr>
              <a:t>Transient electronic medical record</a:t>
            </a:r>
          </a:p>
        </p:txBody>
      </p:sp>
      <p:sp>
        <p:nvSpPr>
          <p:cNvPr id="10" name="Rectangle 9">
            <a:extLst>
              <a:ext uri="{FF2B5EF4-FFF2-40B4-BE49-F238E27FC236}">
                <a16:creationId xmlns:a16="http://schemas.microsoft.com/office/drawing/2014/main" id="{AC472303-82A1-5549-80D7-C07C65EBEAA8}"/>
              </a:ext>
            </a:extLst>
          </p:cNvPr>
          <p:cNvSpPr/>
          <p:nvPr/>
        </p:nvSpPr>
        <p:spPr>
          <a:xfrm>
            <a:off x="4565168" y="1338292"/>
            <a:ext cx="543861" cy="2717957"/>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DF05D03-A9FE-6144-9E51-1461E47A0F0D}"/>
              </a:ext>
            </a:extLst>
          </p:cNvPr>
          <p:cNvSpPr txBox="1"/>
          <p:nvPr/>
        </p:nvSpPr>
        <p:spPr>
          <a:xfrm>
            <a:off x="4837400" y="3587775"/>
            <a:ext cx="805029" cy="461665"/>
          </a:xfrm>
          <a:prstGeom prst="rect">
            <a:avLst/>
          </a:prstGeom>
          <a:noFill/>
        </p:spPr>
        <p:txBody>
          <a:bodyPr wrap="none" rtlCol="0">
            <a:spAutoFit/>
          </a:bodyPr>
          <a:lstStyle/>
          <a:p>
            <a:r>
              <a:rPr lang="en-US" sz="2400" dirty="0"/>
              <a:t>Time</a:t>
            </a:r>
          </a:p>
        </p:txBody>
      </p:sp>
      <p:cxnSp>
        <p:nvCxnSpPr>
          <p:cNvPr id="13" name="Straight Arrow Connector 12">
            <a:extLst>
              <a:ext uri="{FF2B5EF4-FFF2-40B4-BE49-F238E27FC236}">
                <a16:creationId xmlns:a16="http://schemas.microsoft.com/office/drawing/2014/main" id="{E2A6D300-4A33-EA4F-AC07-0DE450003EFD}"/>
              </a:ext>
            </a:extLst>
          </p:cNvPr>
          <p:cNvCxnSpPr/>
          <p:nvPr/>
        </p:nvCxnSpPr>
        <p:spPr>
          <a:xfrm>
            <a:off x="5798458" y="3859878"/>
            <a:ext cx="3846285"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Slide Number Placeholder 23">
            <a:extLst>
              <a:ext uri="{FF2B5EF4-FFF2-40B4-BE49-F238E27FC236}">
                <a16:creationId xmlns:a16="http://schemas.microsoft.com/office/drawing/2014/main" id="{EAFC9A32-9AB3-EA4F-82D5-B926F35775BD}"/>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14</a:t>
            </a:fld>
            <a:endParaRPr lang="en-US" dirty="0"/>
          </a:p>
        </p:txBody>
      </p:sp>
      <p:sp>
        <p:nvSpPr>
          <p:cNvPr id="15" name="Rectangle 14">
            <a:extLst>
              <a:ext uri="{FF2B5EF4-FFF2-40B4-BE49-F238E27FC236}">
                <a16:creationId xmlns:a16="http://schemas.microsoft.com/office/drawing/2014/main" id="{84B6E255-DF06-1A4E-B554-8CFD334EBAB8}"/>
              </a:ext>
            </a:extLst>
          </p:cNvPr>
          <p:cNvSpPr/>
          <p:nvPr/>
        </p:nvSpPr>
        <p:spPr>
          <a:xfrm>
            <a:off x="9417633"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4779A93A-C80A-A64F-A9FF-C5591E2C3D58}"/>
              </a:ext>
            </a:extLst>
          </p:cNvPr>
          <p:cNvSpPr/>
          <p:nvPr/>
        </p:nvSpPr>
        <p:spPr>
          <a:xfrm>
            <a:off x="10250728"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C98CAA56-52E7-724A-AAAF-646B83CC87E7}"/>
              </a:ext>
            </a:extLst>
          </p:cNvPr>
          <p:cNvSpPr txBox="1"/>
          <p:nvPr/>
        </p:nvSpPr>
        <p:spPr>
          <a:xfrm>
            <a:off x="9320066" y="1149631"/>
            <a:ext cx="600742" cy="338554"/>
          </a:xfrm>
          <a:prstGeom prst="rect">
            <a:avLst/>
          </a:prstGeom>
          <a:noFill/>
        </p:spPr>
        <p:txBody>
          <a:bodyPr wrap="none" rtlCol="0">
            <a:spAutoFit/>
          </a:bodyPr>
          <a:lstStyle/>
          <a:p>
            <a:r>
              <a:rPr lang="en-US" sz="1600" dirty="0"/>
              <a:t>False</a:t>
            </a:r>
          </a:p>
        </p:txBody>
      </p:sp>
      <p:sp>
        <p:nvSpPr>
          <p:cNvPr id="18" name="TextBox 17">
            <a:extLst>
              <a:ext uri="{FF2B5EF4-FFF2-40B4-BE49-F238E27FC236}">
                <a16:creationId xmlns:a16="http://schemas.microsoft.com/office/drawing/2014/main" id="{9ED5B560-4093-724F-94C3-470ADC67D32E}"/>
              </a:ext>
            </a:extLst>
          </p:cNvPr>
          <p:cNvSpPr txBox="1"/>
          <p:nvPr/>
        </p:nvSpPr>
        <p:spPr>
          <a:xfrm>
            <a:off x="10238433" y="1146075"/>
            <a:ext cx="553485" cy="338554"/>
          </a:xfrm>
          <a:prstGeom prst="rect">
            <a:avLst/>
          </a:prstGeom>
          <a:noFill/>
        </p:spPr>
        <p:txBody>
          <a:bodyPr wrap="none" rtlCol="0">
            <a:spAutoFit/>
          </a:bodyPr>
          <a:lstStyle/>
          <a:p>
            <a:r>
              <a:rPr lang="en-US" sz="1600" dirty="0"/>
              <a:t>True</a:t>
            </a:r>
          </a:p>
        </p:txBody>
      </p:sp>
    </p:spTree>
    <p:extLst>
      <p:ext uri="{BB962C8B-B14F-4D97-AF65-F5344CB8AC3E}">
        <p14:creationId xmlns:p14="http://schemas.microsoft.com/office/powerpoint/2010/main" val="150170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Model monitoring</a:t>
            </a:r>
          </a:p>
        </p:txBody>
      </p:sp>
      <p:pic>
        <p:nvPicPr>
          <p:cNvPr id="2" name="Picture 1">
            <a:extLst>
              <a:ext uri="{FF2B5EF4-FFF2-40B4-BE49-F238E27FC236}">
                <a16:creationId xmlns:a16="http://schemas.microsoft.com/office/drawing/2014/main" id="{2E1173C1-A40A-5144-93FA-B9644AA66746}"/>
              </a:ext>
            </a:extLst>
          </p:cNvPr>
          <p:cNvPicPr>
            <a:picLocks noChangeAspect="1"/>
          </p:cNvPicPr>
          <p:nvPr/>
        </p:nvPicPr>
        <p:blipFill rotWithShape="1">
          <a:blip r:embed="rId3"/>
          <a:srcRect l="15034" t="-7389" b="91380"/>
          <a:stretch/>
        </p:blipFill>
        <p:spPr>
          <a:xfrm>
            <a:off x="2569028" y="491272"/>
            <a:ext cx="8784771" cy="1325562"/>
          </a:xfrm>
          <a:prstGeom prst="rect">
            <a:avLst/>
          </a:prstGeom>
        </p:spPr>
      </p:pic>
      <p:sp>
        <p:nvSpPr>
          <p:cNvPr id="4" name="TextBox 3">
            <a:extLst>
              <a:ext uri="{FF2B5EF4-FFF2-40B4-BE49-F238E27FC236}">
                <a16:creationId xmlns:a16="http://schemas.microsoft.com/office/drawing/2014/main" id="{D22FDB43-27F1-D64B-82AD-DAD039B3F6F4}"/>
              </a:ext>
            </a:extLst>
          </p:cNvPr>
          <p:cNvSpPr txBox="1"/>
          <p:nvPr/>
        </p:nvSpPr>
        <p:spPr>
          <a:xfrm>
            <a:off x="4685000" y="5380286"/>
            <a:ext cx="805029" cy="461665"/>
          </a:xfrm>
          <a:prstGeom prst="rect">
            <a:avLst/>
          </a:prstGeom>
          <a:noFill/>
        </p:spPr>
        <p:txBody>
          <a:bodyPr wrap="none" rtlCol="0">
            <a:spAutoFit/>
          </a:bodyPr>
          <a:lstStyle/>
          <a:p>
            <a:r>
              <a:rPr lang="en-US" sz="2400" dirty="0"/>
              <a:t>Time</a:t>
            </a:r>
          </a:p>
        </p:txBody>
      </p:sp>
      <p:cxnSp>
        <p:nvCxnSpPr>
          <p:cNvPr id="9" name="Straight Arrow Connector 8">
            <a:extLst>
              <a:ext uri="{FF2B5EF4-FFF2-40B4-BE49-F238E27FC236}">
                <a16:creationId xmlns:a16="http://schemas.microsoft.com/office/drawing/2014/main" id="{0FC8956F-A96F-EF4D-A86E-105D798CD41E}"/>
              </a:ext>
            </a:extLst>
          </p:cNvPr>
          <p:cNvCxnSpPr/>
          <p:nvPr/>
        </p:nvCxnSpPr>
        <p:spPr>
          <a:xfrm>
            <a:off x="5646058" y="5652389"/>
            <a:ext cx="3846285"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A6F788B4-F422-654C-A67D-F7352C05AD97}"/>
              </a:ext>
            </a:extLst>
          </p:cNvPr>
          <p:cNvPicPr>
            <a:picLocks noChangeAspect="1"/>
          </p:cNvPicPr>
          <p:nvPr/>
        </p:nvPicPr>
        <p:blipFill rotWithShape="1">
          <a:blip r:embed="rId3"/>
          <a:srcRect t="51534"/>
          <a:stretch/>
        </p:blipFill>
        <p:spPr>
          <a:xfrm>
            <a:off x="1014612" y="1857829"/>
            <a:ext cx="10339188" cy="4013201"/>
          </a:xfrm>
          <a:prstGeom prst="rect">
            <a:avLst/>
          </a:prstGeom>
        </p:spPr>
      </p:pic>
      <p:sp>
        <p:nvSpPr>
          <p:cNvPr id="6" name="Rectangle 5">
            <a:extLst>
              <a:ext uri="{FF2B5EF4-FFF2-40B4-BE49-F238E27FC236}">
                <a16:creationId xmlns:a16="http://schemas.microsoft.com/office/drawing/2014/main" id="{AFBA850D-82E0-CC42-AC30-6DB9329EDCF0}"/>
              </a:ext>
            </a:extLst>
          </p:cNvPr>
          <p:cNvSpPr/>
          <p:nvPr/>
        </p:nvSpPr>
        <p:spPr>
          <a:xfrm>
            <a:off x="1014612" y="5380286"/>
            <a:ext cx="10671629" cy="12685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BA5B1AB0-0BC3-1142-B47C-2D9BCD950F19}"/>
              </a:ext>
            </a:extLst>
          </p:cNvPr>
          <p:cNvSpPr txBox="1"/>
          <p:nvPr/>
        </p:nvSpPr>
        <p:spPr>
          <a:xfrm>
            <a:off x="316754" y="5652389"/>
            <a:ext cx="4504566" cy="830997"/>
          </a:xfrm>
          <a:prstGeom prst="rect">
            <a:avLst/>
          </a:prstGeom>
          <a:noFill/>
        </p:spPr>
        <p:txBody>
          <a:bodyPr wrap="none" rtlCol="0">
            <a:spAutoFit/>
          </a:bodyPr>
          <a:lstStyle/>
          <a:p>
            <a:pPr algn="ctr"/>
            <a:r>
              <a:rPr lang="en-US" sz="2400" dirty="0">
                <a:solidFill>
                  <a:srgbClr val="0089FA"/>
                </a:solidFill>
              </a:rPr>
              <a:t>Gradual change in atrial fibrillation</a:t>
            </a:r>
          </a:p>
          <a:p>
            <a:pPr algn="ctr"/>
            <a:r>
              <a:rPr lang="en-US" sz="2400" dirty="0">
                <a:solidFill>
                  <a:srgbClr val="0089FA"/>
                </a:solidFill>
              </a:rPr>
              <a:t>ablation procedure durations</a:t>
            </a:r>
          </a:p>
        </p:txBody>
      </p:sp>
      <p:sp>
        <p:nvSpPr>
          <p:cNvPr id="11" name="TextBox 10">
            <a:extLst>
              <a:ext uri="{FF2B5EF4-FFF2-40B4-BE49-F238E27FC236}">
                <a16:creationId xmlns:a16="http://schemas.microsoft.com/office/drawing/2014/main" id="{92E6D429-7734-2444-97B4-8112808AD687}"/>
              </a:ext>
            </a:extLst>
          </p:cNvPr>
          <p:cNvSpPr txBox="1"/>
          <p:nvPr/>
        </p:nvSpPr>
        <p:spPr>
          <a:xfrm>
            <a:off x="4837400" y="5532686"/>
            <a:ext cx="805029" cy="461665"/>
          </a:xfrm>
          <a:prstGeom prst="rect">
            <a:avLst/>
          </a:prstGeom>
          <a:noFill/>
        </p:spPr>
        <p:txBody>
          <a:bodyPr wrap="none" rtlCol="0">
            <a:spAutoFit/>
          </a:bodyPr>
          <a:lstStyle/>
          <a:p>
            <a:r>
              <a:rPr lang="en-US" sz="2400" dirty="0"/>
              <a:t>Time</a:t>
            </a:r>
          </a:p>
        </p:txBody>
      </p:sp>
      <p:cxnSp>
        <p:nvCxnSpPr>
          <p:cNvPr id="13" name="Straight Arrow Connector 12">
            <a:extLst>
              <a:ext uri="{FF2B5EF4-FFF2-40B4-BE49-F238E27FC236}">
                <a16:creationId xmlns:a16="http://schemas.microsoft.com/office/drawing/2014/main" id="{2D33E9BE-5A49-4444-B42E-23792CEE3851}"/>
              </a:ext>
            </a:extLst>
          </p:cNvPr>
          <p:cNvCxnSpPr/>
          <p:nvPr/>
        </p:nvCxnSpPr>
        <p:spPr>
          <a:xfrm>
            <a:off x="5798458" y="5804789"/>
            <a:ext cx="3846285" cy="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D399B17-7A68-3643-8027-1959377E23BE}"/>
              </a:ext>
            </a:extLst>
          </p:cNvPr>
          <p:cNvCxnSpPr>
            <a:cxnSpLocks/>
          </p:cNvCxnSpPr>
          <p:nvPr/>
        </p:nvCxnSpPr>
        <p:spPr>
          <a:xfrm flipV="1">
            <a:off x="1940011" y="3827359"/>
            <a:ext cx="9758587" cy="1337765"/>
          </a:xfrm>
          <a:prstGeom prst="line">
            <a:avLst/>
          </a:prstGeom>
          <a:ln w="38100">
            <a:solidFill>
              <a:srgbClr val="0089FA"/>
            </a:solidFill>
          </a:ln>
        </p:spPr>
        <p:style>
          <a:lnRef idx="1">
            <a:schemeClr val="accent1"/>
          </a:lnRef>
          <a:fillRef idx="0">
            <a:schemeClr val="accent1"/>
          </a:fillRef>
          <a:effectRef idx="0">
            <a:schemeClr val="accent1"/>
          </a:effectRef>
          <a:fontRef idx="minor">
            <a:schemeClr val="tx1"/>
          </a:fontRef>
        </p:style>
      </p:cxnSp>
      <p:sp>
        <p:nvSpPr>
          <p:cNvPr id="16" name="Slide Number Placeholder 23">
            <a:extLst>
              <a:ext uri="{FF2B5EF4-FFF2-40B4-BE49-F238E27FC236}">
                <a16:creationId xmlns:a16="http://schemas.microsoft.com/office/drawing/2014/main" id="{BB7F0F70-B9A5-714D-BADC-CBE649D24FA5}"/>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15</a:t>
            </a:fld>
            <a:endParaRPr lang="en-US" dirty="0"/>
          </a:p>
        </p:txBody>
      </p:sp>
      <p:sp>
        <p:nvSpPr>
          <p:cNvPr id="14" name="Rectangle 13">
            <a:extLst>
              <a:ext uri="{FF2B5EF4-FFF2-40B4-BE49-F238E27FC236}">
                <a16:creationId xmlns:a16="http://schemas.microsoft.com/office/drawing/2014/main" id="{90521A8B-969D-FB45-AD56-7522711812B5}"/>
              </a:ext>
            </a:extLst>
          </p:cNvPr>
          <p:cNvSpPr/>
          <p:nvPr/>
        </p:nvSpPr>
        <p:spPr>
          <a:xfrm>
            <a:off x="9417633"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EBFEA0C-B440-9C49-9ADE-FD7B8B97DDBA}"/>
              </a:ext>
            </a:extLst>
          </p:cNvPr>
          <p:cNvSpPr/>
          <p:nvPr/>
        </p:nvSpPr>
        <p:spPr>
          <a:xfrm>
            <a:off x="10250728" y="1161841"/>
            <a:ext cx="483112" cy="341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B8DA8F0D-ECE0-314B-B237-D4D07331A5BE}"/>
              </a:ext>
            </a:extLst>
          </p:cNvPr>
          <p:cNvSpPr txBox="1"/>
          <p:nvPr/>
        </p:nvSpPr>
        <p:spPr>
          <a:xfrm>
            <a:off x="9320066" y="1149631"/>
            <a:ext cx="600742" cy="338554"/>
          </a:xfrm>
          <a:prstGeom prst="rect">
            <a:avLst/>
          </a:prstGeom>
          <a:noFill/>
        </p:spPr>
        <p:txBody>
          <a:bodyPr wrap="none" rtlCol="0">
            <a:spAutoFit/>
          </a:bodyPr>
          <a:lstStyle/>
          <a:p>
            <a:r>
              <a:rPr lang="en-US" sz="1600" dirty="0"/>
              <a:t>False</a:t>
            </a:r>
          </a:p>
        </p:txBody>
      </p:sp>
      <p:sp>
        <p:nvSpPr>
          <p:cNvPr id="18" name="TextBox 17">
            <a:extLst>
              <a:ext uri="{FF2B5EF4-FFF2-40B4-BE49-F238E27FC236}">
                <a16:creationId xmlns:a16="http://schemas.microsoft.com/office/drawing/2014/main" id="{408B51A0-3417-284E-949C-0E9BE179D0B6}"/>
              </a:ext>
            </a:extLst>
          </p:cNvPr>
          <p:cNvSpPr txBox="1"/>
          <p:nvPr/>
        </p:nvSpPr>
        <p:spPr>
          <a:xfrm>
            <a:off x="10238433" y="1146075"/>
            <a:ext cx="553485" cy="338554"/>
          </a:xfrm>
          <a:prstGeom prst="rect">
            <a:avLst/>
          </a:prstGeom>
          <a:noFill/>
        </p:spPr>
        <p:txBody>
          <a:bodyPr wrap="none" rtlCol="0">
            <a:spAutoFit/>
          </a:bodyPr>
          <a:lstStyle/>
          <a:p>
            <a:r>
              <a:rPr lang="en-US" sz="1600" dirty="0"/>
              <a:t>True</a:t>
            </a:r>
          </a:p>
        </p:txBody>
      </p:sp>
    </p:spTree>
    <p:extLst>
      <p:ext uri="{BB962C8B-B14F-4D97-AF65-F5344CB8AC3E}">
        <p14:creationId xmlns:p14="http://schemas.microsoft.com/office/powerpoint/2010/main" val="152394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how you will summarize the examples</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369332"/>
          </a:xfrm>
          <a:prstGeom prst="rect">
            <a:avLst/>
          </a:prstGeom>
          <a:noFill/>
        </p:spPr>
        <p:txBody>
          <a:bodyPr wrap="none" rtlCol="0">
            <a:spAutoFit/>
          </a:bodyPr>
          <a:lstStyle/>
          <a:p>
            <a:pPr algn="ctr"/>
            <a:r>
              <a:rPr lang="en-US" dirty="0">
                <a:solidFill>
                  <a:schemeClr val="tx1">
                    <a:lumMod val="65000"/>
                    <a:lumOff val="35000"/>
                  </a:schemeClr>
                </a:solidFill>
              </a:rPr>
              <a:t>Local methods</a:t>
            </a:r>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Shapley values</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Local kernel</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Simple averaging</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Feature attribution</a:t>
            </a:r>
          </a:p>
        </p:txBody>
      </p:sp>
      <p:sp>
        <p:nvSpPr>
          <p:cNvPr id="4" name="Rectangle 3">
            <a:extLst>
              <a:ext uri="{FF2B5EF4-FFF2-40B4-BE49-F238E27FC236}">
                <a16:creationId xmlns:a16="http://schemas.microsoft.com/office/drawing/2014/main" id="{CB585C35-E9A8-0D42-8DBB-BC05FEC7CAC8}"/>
              </a:ext>
            </a:extLst>
          </p:cNvPr>
          <p:cNvSpPr/>
          <p:nvPr/>
        </p:nvSpPr>
        <p:spPr>
          <a:xfrm>
            <a:off x="413043" y="257898"/>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A9D1F3F1-F8D4-8A45-95F0-4B45B8688320}"/>
              </a:ext>
            </a:extLst>
          </p:cNvPr>
          <p:cNvSpPr/>
          <p:nvPr/>
        </p:nvSpPr>
        <p:spPr>
          <a:xfrm>
            <a:off x="4931012" y="5203918"/>
            <a:ext cx="3087757" cy="707887"/>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Demographic parity fairness metric</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Tree>
    <p:custDataLst>
      <p:tags r:id="rId1"/>
    </p:custDataLst>
    <p:extLst>
      <p:ext uri="{BB962C8B-B14F-4D97-AF65-F5344CB8AC3E}">
        <p14:creationId xmlns:p14="http://schemas.microsoft.com/office/powerpoint/2010/main" val="2483263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for post">
            <a:extLst>
              <a:ext uri="{FF2B5EF4-FFF2-40B4-BE49-F238E27FC236}">
                <a16:creationId xmlns:a16="http://schemas.microsoft.com/office/drawing/2014/main" id="{96ECC608-494E-F84D-B555-395C83205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8291" y="163889"/>
            <a:ext cx="4991100" cy="15621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95D2814-84A5-144B-93CA-FE7842B7DE1C}"/>
              </a:ext>
            </a:extLst>
          </p:cNvPr>
          <p:cNvSpPr txBox="1"/>
          <p:nvPr/>
        </p:nvSpPr>
        <p:spPr>
          <a:xfrm>
            <a:off x="662609" y="463826"/>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AA740B85-1F46-9948-A2D8-C8CBDAED7A09}"/>
              </a:ext>
            </a:extLst>
          </p:cNvPr>
          <p:cNvSpPr txBox="1"/>
          <p:nvPr/>
        </p:nvSpPr>
        <p:spPr>
          <a:xfrm>
            <a:off x="448843" y="714107"/>
            <a:ext cx="8584998" cy="461665"/>
          </a:xfrm>
          <a:prstGeom prst="rect">
            <a:avLst/>
          </a:prstGeom>
          <a:noFill/>
        </p:spPr>
        <p:txBody>
          <a:bodyPr wrap="square" rtlCol="0">
            <a:spAutoFit/>
          </a:bodyPr>
          <a:lstStyle/>
          <a:p>
            <a:r>
              <a:rPr lang="en-US" sz="2400" b="1" dirty="0">
                <a:latin typeface="Avenir Next" panose="020B0503020202020204" pitchFamily="34" charset="0"/>
              </a:rPr>
              <a:t>Scenario 1: </a:t>
            </a:r>
            <a:r>
              <a:rPr lang="en-US" sz="2400" dirty="0">
                <a:latin typeface="Avenir Next" panose="020B0503020202020204" pitchFamily="34" charset="0"/>
              </a:rPr>
              <a:t>No reporting errors</a:t>
            </a:r>
          </a:p>
        </p:txBody>
      </p:sp>
      <p:pic>
        <p:nvPicPr>
          <p:cNvPr id="4" name="Picture 2" descr="Image for post">
            <a:extLst>
              <a:ext uri="{FF2B5EF4-FFF2-40B4-BE49-F238E27FC236}">
                <a16:creationId xmlns:a16="http://schemas.microsoft.com/office/drawing/2014/main" id="{167C92C9-A577-D744-A37B-21C0D0D8D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8291" y="2238614"/>
            <a:ext cx="4991100" cy="15621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B36B949-55BA-BD4E-90B5-BF56285CB4F8}"/>
              </a:ext>
            </a:extLst>
          </p:cNvPr>
          <p:cNvSpPr txBox="1"/>
          <p:nvPr/>
        </p:nvSpPr>
        <p:spPr>
          <a:xfrm>
            <a:off x="448842" y="2598003"/>
            <a:ext cx="5647157" cy="830997"/>
          </a:xfrm>
          <a:prstGeom prst="rect">
            <a:avLst/>
          </a:prstGeom>
          <a:noFill/>
        </p:spPr>
        <p:txBody>
          <a:bodyPr wrap="square" rtlCol="0">
            <a:spAutoFit/>
          </a:bodyPr>
          <a:lstStyle/>
          <a:p>
            <a:r>
              <a:rPr lang="en-US" sz="2400" b="1" dirty="0">
                <a:latin typeface="Avenir Next" panose="020B0503020202020204" pitchFamily="34" charset="0"/>
              </a:rPr>
              <a:t>Scenario 2: </a:t>
            </a:r>
            <a:r>
              <a:rPr lang="en-US" sz="2400" b="0" i="0" u="none" strike="noStrike" dirty="0">
                <a:solidFill>
                  <a:srgbClr val="292929"/>
                </a:solidFill>
                <a:effectLst/>
                <a:latin typeface="sohne"/>
              </a:rPr>
              <a:t>An under-reporting bias for women’s income</a:t>
            </a:r>
            <a:endParaRPr lang="en-US" sz="2400" dirty="0">
              <a:latin typeface="Avenir Next" panose="020B0503020202020204" pitchFamily="34" charset="0"/>
            </a:endParaRPr>
          </a:p>
        </p:txBody>
      </p:sp>
      <p:pic>
        <p:nvPicPr>
          <p:cNvPr id="1030" name="Picture 6" descr="Image for post">
            <a:extLst>
              <a:ext uri="{FF2B5EF4-FFF2-40B4-BE49-F238E27FC236}">
                <a16:creationId xmlns:a16="http://schemas.microsoft.com/office/drawing/2014/main" id="{72C506A1-95B7-9446-A4D7-B4BD2941F4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8291" y="4330692"/>
            <a:ext cx="4991100" cy="15621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3B54DCB-E2A6-FB46-B460-28FD9C1BC58E}"/>
              </a:ext>
            </a:extLst>
          </p:cNvPr>
          <p:cNvSpPr txBox="1"/>
          <p:nvPr/>
        </p:nvSpPr>
        <p:spPr>
          <a:xfrm>
            <a:off x="448842" y="4511578"/>
            <a:ext cx="5647157" cy="1200329"/>
          </a:xfrm>
          <a:prstGeom prst="rect">
            <a:avLst/>
          </a:prstGeom>
          <a:noFill/>
        </p:spPr>
        <p:txBody>
          <a:bodyPr wrap="square" rtlCol="0">
            <a:spAutoFit/>
          </a:bodyPr>
          <a:lstStyle/>
          <a:p>
            <a:r>
              <a:rPr lang="en-US" sz="2400" b="1" dirty="0">
                <a:latin typeface="Avenir Next" panose="020B0503020202020204" pitchFamily="34" charset="0"/>
              </a:rPr>
              <a:t>Scenario 3: </a:t>
            </a:r>
            <a:r>
              <a:rPr lang="en-US" sz="2400" dirty="0">
                <a:solidFill>
                  <a:srgbClr val="292929"/>
                </a:solidFill>
                <a:latin typeface="charter" panose="02040503050506020203" pitchFamily="18" charset="0"/>
              </a:rPr>
              <a:t>U</a:t>
            </a:r>
            <a:r>
              <a:rPr lang="en-US" sz="2400" b="0" i="0" u="none" strike="noStrike" dirty="0">
                <a:solidFill>
                  <a:srgbClr val="292929"/>
                </a:solidFill>
                <a:effectLst/>
                <a:latin typeface="charter" panose="02040503050506020203" pitchFamily="18" charset="0"/>
              </a:rPr>
              <a:t>nder-reporting of women’s default rates, and an under-reporting of women’s job history.</a:t>
            </a:r>
            <a:endParaRPr lang="en-US" sz="2400" dirty="0">
              <a:latin typeface="Avenir Next" panose="020B0503020202020204" pitchFamily="34" charset="0"/>
            </a:endParaRPr>
          </a:p>
        </p:txBody>
      </p:sp>
    </p:spTree>
    <p:extLst>
      <p:ext uri="{BB962C8B-B14F-4D97-AF65-F5344CB8AC3E}">
        <p14:creationId xmlns:p14="http://schemas.microsoft.com/office/powerpoint/2010/main" val="3453566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for post">
            <a:extLst>
              <a:ext uri="{FF2B5EF4-FFF2-40B4-BE49-F238E27FC236}">
                <a16:creationId xmlns:a16="http://schemas.microsoft.com/office/drawing/2014/main" id="{96ECC608-494E-F84D-B555-395C83205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450" y="989733"/>
            <a:ext cx="4991100" cy="1562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for post">
            <a:extLst>
              <a:ext uri="{FF2B5EF4-FFF2-40B4-BE49-F238E27FC236}">
                <a16:creationId xmlns:a16="http://schemas.microsoft.com/office/drawing/2014/main" id="{6F5528F2-F125-D04D-9809-07D8CA4278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7350" y="3005076"/>
            <a:ext cx="6337300" cy="34163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95D2814-84A5-144B-93CA-FE7842B7DE1C}"/>
              </a:ext>
            </a:extLst>
          </p:cNvPr>
          <p:cNvSpPr txBox="1"/>
          <p:nvPr/>
        </p:nvSpPr>
        <p:spPr>
          <a:xfrm>
            <a:off x="662609" y="463826"/>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AA740B85-1F46-9948-A2D8-C8CBDAED7A09}"/>
              </a:ext>
            </a:extLst>
          </p:cNvPr>
          <p:cNvSpPr txBox="1"/>
          <p:nvPr/>
        </p:nvSpPr>
        <p:spPr>
          <a:xfrm>
            <a:off x="426480" y="380302"/>
            <a:ext cx="8584998" cy="461665"/>
          </a:xfrm>
          <a:prstGeom prst="rect">
            <a:avLst/>
          </a:prstGeom>
          <a:noFill/>
        </p:spPr>
        <p:txBody>
          <a:bodyPr wrap="square" rtlCol="0">
            <a:spAutoFit/>
          </a:bodyPr>
          <a:lstStyle/>
          <a:p>
            <a:r>
              <a:rPr lang="en-US" sz="2400" b="1" dirty="0">
                <a:latin typeface="Avenir Next" panose="020B0503020202020204" pitchFamily="34" charset="0"/>
              </a:rPr>
              <a:t>Scenario 1: </a:t>
            </a:r>
            <a:r>
              <a:rPr lang="en-US" sz="2400" dirty="0">
                <a:latin typeface="Avenir Next" panose="020B0503020202020204" pitchFamily="34" charset="0"/>
              </a:rPr>
              <a:t>No reporting errors</a:t>
            </a:r>
          </a:p>
        </p:txBody>
      </p:sp>
    </p:spTree>
    <p:extLst>
      <p:ext uri="{BB962C8B-B14F-4D97-AF65-F5344CB8AC3E}">
        <p14:creationId xmlns:p14="http://schemas.microsoft.com/office/powerpoint/2010/main" val="3216858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Image for post">
            <a:extLst>
              <a:ext uri="{FF2B5EF4-FFF2-40B4-BE49-F238E27FC236}">
                <a16:creationId xmlns:a16="http://schemas.microsoft.com/office/drawing/2014/main" id="{97C3E230-4E3D-C143-91A9-EBAA6B61FE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450" y="1029489"/>
            <a:ext cx="4991100" cy="1562100"/>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descr="Image for post">
            <a:extLst>
              <a:ext uri="{FF2B5EF4-FFF2-40B4-BE49-F238E27FC236}">
                <a16:creationId xmlns:a16="http://schemas.microsoft.com/office/drawing/2014/main" id="{51A6BE0D-6AF9-0A43-ACB4-99B75C0C13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7350" y="3007601"/>
            <a:ext cx="6337300" cy="34163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C490A51-A27F-6E47-BC6A-CAB21030FBF2}"/>
              </a:ext>
            </a:extLst>
          </p:cNvPr>
          <p:cNvSpPr txBox="1"/>
          <p:nvPr/>
        </p:nvSpPr>
        <p:spPr>
          <a:xfrm>
            <a:off x="426480" y="380302"/>
            <a:ext cx="8584998" cy="461665"/>
          </a:xfrm>
          <a:prstGeom prst="rect">
            <a:avLst/>
          </a:prstGeom>
          <a:noFill/>
        </p:spPr>
        <p:txBody>
          <a:bodyPr wrap="square" rtlCol="0">
            <a:spAutoFit/>
          </a:bodyPr>
          <a:lstStyle/>
          <a:p>
            <a:r>
              <a:rPr lang="en-US" sz="2400" b="1" dirty="0">
                <a:latin typeface="Avenir Next" panose="020B0503020202020204" pitchFamily="34" charset="0"/>
              </a:rPr>
              <a:t>Scenario 2: </a:t>
            </a:r>
            <a:r>
              <a:rPr lang="en-US" sz="2400" b="0" i="0" u="none" strike="noStrike" dirty="0">
                <a:solidFill>
                  <a:srgbClr val="292929"/>
                </a:solidFill>
                <a:effectLst/>
                <a:latin typeface="sohne"/>
              </a:rPr>
              <a:t>An under-reporting bias for women’s income</a:t>
            </a:r>
            <a:endParaRPr lang="en-US" sz="2400" dirty="0">
              <a:latin typeface="Avenir Next" panose="020B0503020202020204" pitchFamily="34" charset="0"/>
            </a:endParaRPr>
          </a:p>
        </p:txBody>
      </p:sp>
    </p:spTree>
    <p:extLst>
      <p:ext uri="{BB962C8B-B14F-4D97-AF65-F5344CB8AC3E}">
        <p14:creationId xmlns:p14="http://schemas.microsoft.com/office/powerpoint/2010/main" val="303666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30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pic>
        <p:nvPicPr>
          <p:cNvPr id="16" name="Picture 15">
            <a:extLst>
              <a:ext uri="{FF2B5EF4-FFF2-40B4-BE49-F238E27FC236}">
                <a16:creationId xmlns:a16="http://schemas.microsoft.com/office/drawing/2014/main" id="{C49E5AFC-97F4-0A44-B7FB-0506431959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491060"/>
            <a:ext cx="1072344" cy="14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52268" y="3105009"/>
            <a:ext cx="598241" cy="369332"/>
          </a:xfrm>
          <a:prstGeom prst="rect">
            <a:avLst/>
          </a:prstGeom>
          <a:noFill/>
        </p:spPr>
        <p:txBody>
          <a:bodyPr wrap="none" rtlCol="0">
            <a:spAutoFit/>
          </a:bodyPr>
          <a:lstStyle/>
          <a:p>
            <a:r>
              <a:rPr lang="en-US" dirty="0">
                <a:latin typeface="Andale Mono" panose="020B0509000000000004" pitchFamily="49" charset="0"/>
              </a:rPr>
              <a:t>22%</a:t>
            </a:r>
          </a:p>
        </p:txBody>
      </p:sp>
      <p:sp>
        <p:nvSpPr>
          <p:cNvPr id="9" name="Rectangle 8">
            <a:extLst>
              <a:ext uri="{FF2B5EF4-FFF2-40B4-BE49-F238E27FC236}">
                <a16:creationId xmlns:a16="http://schemas.microsoft.com/office/drawing/2014/main" id="{2439CAC7-3731-AD44-9CCA-0B96558BD55A}"/>
              </a:ext>
            </a:extLst>
          </p:cNvPr>
          <p:cNvSpPr/>
          <p:nvPr/>
        </p:nvSpPr>
        <p:spPr>
          <a:xfrm>
            <a:off x="1867892" y="926041"/>
            <a:ext cx="708848" cy="369332"/>
          </a:xfrm>
          <a:prstGeom prst="rect">
            <a:avLst/>
          </a:prstGeom>
        </p:spPr>
        <p:txBody>
          <a:bodyPr wrap="none">
            <a:spAutoFit/>
          </a:bodyPr>
          <a:lstStyle/>
          <a:p>
            <a:r>
              <a:rPr lang="en-US" altLang="en-US" dirty="0">
                <a:latin typeface="Avenir Next" panose="020B0503020202020204" pitchFamily="34" charset="0"/>
              </a:rPr>
              <a:t>John</a:t>
            </a:r>
            <a:endParaRPr lang="en-US" dirty="0"/>
          </a:p>
        </p:txBody>
      </p:sp>
    </p:spTree>
    <p:custDataLst>
      <p:tags r:id="rId1"/>
    </p:custDataLst>
    <p:extLst>
      <p:ext uri="{BB962C8B-B14F-4D97-AF65-F5344CB8AC3E}">
        <p14:creationId xmlns:p14="http://schemas.microsoft.com/office/powerpoint/2010/main" val="32871426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Image for post">
            <a:extLst>
              <a:ext uri="{FF2B5EF4-FFF2-40B4-BE49-F238E27FC236}">
                <a16:creationId xmlns:a16="http://schemas.microsoft.com/office/drawing/2014/main" id="{31989F45-068F-6846-B020-547927896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450" y="992850"/>
            <a:ext cx="4991100" cy="15621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Image for post">
            <a:extLst>
              <a:ext uri="{FF2B5EF4-FFF2-40B4-BE49-F238E27FC236}">
                <a16:creationId xmlns:a16="http://schemas.microsoft.com/office/drawing/2014/main" id="{B1B16C58-09E6-474D-88D0-4A44B8291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4300" y="2705834"/>
            <a:ext cx="6883400" cy="4038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C490A51-A27F-6E47-BC6A-CAB21030FBF2}"/>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Scenario 3: </a:t>
            </a:r>
            <a:r>
              <a:rPr lang="en-US" sz="2400" dirty="0">
                <a:solidFill>
                  <a:srgbClr val="292929"/>
                </a:solidFill>
                <a:latin typeface="charter" panose="02040503050506020203" pitchFamily="18" charset="0"/>
              </a:rPr>
              <a:t>U</a:t>
            </a:r>
            <a:r>
              <a:rPr lang="en-US" sz="2400" b="0" i="0" u="none" strike="noStrike" dirty="0">
                <a:solidFill>
                  <a:srgbClr val="292929"/>
                </a:solidFill>
                <a:effectLst/>
                <a:latin typeface="charter" panose="02040503050506020203" pitchFamily="18" charset="0"/>
              </a:rPr>
              <a:t>nder-reporting of women’s default rates, and an under-reporting of women’s job history</a:t>
            </a:r>
            <a:endParaRPr lang="en-US" sz="2400" dirty="0">
              <a:latin typeface="Avenir Next" panose="020B0503020202020204" pitchFamily="34" charset="0"/>
            </a:endParaRPr>
          </a:p>
        </p:txBody>
      </p:sp>
    </p:spTree>
    <p:extLst>
      <p:ext uri="{BB962C8B-B14F-4D97-AF65-F5344CB8AC3E}">
        <p14:creationId xmlns:p14="http://schemas.microsoft.com/office/powerpoint/2010/main" val="2537139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how you will summarize the examples</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Shapley values</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Local kernel</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Simple averaging</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Feature attribution</a:t>
            </a:r>
          </a:p>
        </p:txBody>
      </p:sp>
      <p:sp>
        <p:nvSpPr>
          <p:cNvPr id="4" name="Rectangle 3">
            <a:extLst>
              <a:ext uri="{FF2B5EF4-FFF2-40B4-BE49-F238E27FC236}">
                <a16:creationId xmlns:a16="http://schemas.microsoft.com/office/drawing/2014/main" id="{CB585C35-E9A8-0D42-8DBB-BC05FEC7CAC8}"/>
              </a:ext>
            </a:extLst>
          </p:cNvPr>
          <p:cNvSpPr/>
          <p:nvPr/>
        </p:nvSpPr>
        <p:spPr>
          <a:xfrm>
            <a:off x="456755" y="203234"/>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646331"/>
          </a:xfrm>
          <a:prstGeom prst="rect">
            <a:avLst/>
          </a:prstGeom>
          <a:noFill/>
        </p:spPr>
        <p:txBody>
          <a:bodyPr wrap="none" rtlCol="0">
            <a:spAutoFit/>
          </a:bodyPr>
          <a:lstStyle/>
          <a:p>
            <a:pPr algn="ctr"/>
            <a:r>
              <a:rPr lang="en-US" dirty="0">
                <a:solidFill>
                  <a:schemeClr val="bg1"/>
                </a:solidFill>
              </a:rPr>
              <a:t>Local methods</a:t>
            </a:r>
          </a:p>
          <a:p>
            <a:pPr algn="ctr"/>
            <a:r>
              <a:rPr lang="en-US" dirty="0">
                <a:solidFill>
                  <a:schemeClr val="bg1"/>
                </a:solidFill>
              </a:rPr>
              <a:t>(gradient vs. </a:t>
            </a:r>
          </a:p>
        </p:txBody>
      </p:sp>
    </p:spTree>
    <p:custDataLst>
      <p:tags r:id="rId1"/>
    </p:custDataLst>
    <p:extLst>
      <p:ext uri="{BB962C8B-B14F-4D97-AF65-F5344CB8AC3E}">
        <p14:creationId xmlns:p14="http://schemas.microsoft.com/office/powerpoint/2010/main" val="2868029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63">
            <a:extLst>
              <a:ext uri="{FF2B5EF4-FFF2-40B4-BE49-F238E27FC236}">
                <a16:creationId xmlns:a16="http://schemas.microsoft.com/office/drawing/2014/main" id="{DFE6DB9D-5071-F343-8C2A-01E39D7C7A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026" b="7707"/>
          <a:stretch>
            <a:fillRect/>
          </a:stretch>
        </p:blipFill>
        <p:spPr bwMode="auto">
          <a:xfrm>
            <a:off x="7048472" y="3760433"/>
            <a:ext cx="3021221" cy="197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Box 32">
            <a:extLst>
              <a:ext uri="{FF2B5EF4-FFF2-40B4-BE49-F238E27FC236}">
                <a16:creationId xmlns:a16="http://schemas.microsoft.com/office/drawing/2014/main" id="{9ABB4EC1-E53D-8D43-A425-25E60B328D22}"/>
              </a:ext>
            </a:extLst>
          </p:cNvPr>
          <p:cNvSpPr txBox="1"/>
          <p:nvPr/>
        </p:nvSpPr>
        <p:spPr>
          <a:xfrm>
            <a:off x="7526031" y="4803820"/>
            <a:ext cx="1360758" cy="338554"/>
          </a:xfrm>
          <a:prstGeom prst="rect">
            <a:avLst/>
          </a:prstGeom>
          <a:noFill/>
        </p:spPr>
        <p:txBody>
          <a:bodyPr wrap="none" rtlCol="0">
            <a:spAutoFit/>
          </a:bodyPr>
          <a:lstStyle/>
          <a:p>
            <a:pPr algn="ctr"/>
            <a:r>
              <a:rPr lang="en-US" sz="1600" dirty="0">
                <a:solidFill>
                  <a:srgbClr val="50B748"/>
                </a:solidFill>
                <a:effectLst>
                  <a:outerShdw blurRad="50800" dir="5400000" algn="ctr" rotWithShape="0">
                    <a:schemeClr val="bg1"/>
                  </a:outerShdw>
                </a:effectLst>
                <a:latin typeface="Avenir Next" panose="020B0503020202020204" pitchFamily="34" charset="0"/>
              </a:rPr>
              <a:t>Low surprise</a:t>
            </a:r>
          </a:p>
        </p:txBody>
      </p:sp>
      <p:cxnSp>
        <p:nvCxnSpPr>
          <p:cNvPr id="37" name="Straight Connector 36">
            <a:extLst>
              <a:ext uri="{FF2B5EF4-FFF2-40B4-BE49-F238E27FC236}">
                <a16:creationId xmlns:a16="http://schemas.microsoft.com/office/drawing/2014/main" id="{6662ABB0-65A9-4045-A17A-27781D1B8EB8}"/>
              </a:ext>
            </a:extLst>
          </p:cNvPr>
          <p:cNvCxnSpPr>
            <a:cxnSpLocks/>
          </p:cNvCxnSpPr>
          <p:nvPr/>
        </p:nvCxnSpPr>
        <p:spPr>
          <a:xfrm flipH="1">
            <a:off x="7931720" y="4081539"/>
            <a:ext cx="549376" cy="82102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445FB8C-1FC9-E94D-A6F1-805AFFB38E48}"/>
              </a:ext>
            </a:extLst>
          </p:cNvPr>
          <p:cNvSpPr txBox="1"/>
          <p:nvPr/>
        </p:nvSpPr>
        <p:spPr>
          <a:xfrm>
            <a:off x="6946608" y="4322775"/>
            <a:ext cx="1199367" cy="338554"/>
          </a:xfrm>
          <a:prstGeom prst="rect">
            <a:avLst/>
          </a:prstGeom>
          <a:noFill/>
        </p:spPr>
        <p:txBody>
          <a:bodyPr wrap="none" rtlCol="0">
            <a:spAutoFit/>
          </a:bodyPr>
          <a:lstStyle/>
          <a:p>
            <a:pPr algn="ctr"/>
            <a:r>
              <a:rPr lang="en-US" sz="1600" dirty="0">
                <a:solidFill>
                  <a:srgbClr val="FF0000"/>
                </a:solidFill>
                <a:effectLst>
                  <a:outerShdw blurRad="101600" dir="5400000" algn="ctr" rotWithShape="0">
                    <a:schemeClr val="bg1"/>
                  </a:outerShdw>
                </a:effectLst>
                <a:latin typeface="Avenir Next" panose="020B0503020202020204" pitchFamily="34" charset="0"/>
              </a:rPr>
              <a:t>High slope</a:t>
            </a:r>
          </a:p>
        </p:txBody>
      </p:sp>
      <p:cxnSp>
        <p:nvCxnSpPr>
          <p:cNvPr id="40" name="Straight Connector 39">
            <a:extLst>
              <a:ext uri="{FF2B5EF4-FFF2-40B4-BE49-F238E27FC236}">
                <a16:creationId xmlns:a16="http://schemas.microsoft.com/office/drawing/2014/main" id="{F86AD4F8-6BD7-4548-B14D-4B072EE9F3B9}"/>
              </a:ext>
            </a:extLst>
          </p:cNvPr>
          <p:cNvCxnSpPr>
            <a:cxnSpLocks/>
          </p:cNvCxnSpPr>
          <p:nvPr/>
        </p:nvCxnSpPr>
        <p:spPr>
          <a:xfrm>
            <a:off x="8211578" y="4492053"/>
            <a:ext cx="0" cy="230311"/>
          </a:xfrm>
          <a:prstGeom prst="line">
            <a:avLst/>
          </a:prstGeom>
          <a:ln w="38100">
            <a:solidFill>
              <a:srgbClr val="50B748"/>
            </a:solidFill>
            <a:headEnd type="ova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93C00D60-EA70-1B4C-AF38-4A72B6BF2FE6}"/>
              </a:ext>
            </a:extLst>
          </p:cNvPr>
          <p:cNvSpPr txBox="1"/>
          <p:nvPr/>
        </p:nvSpPr>
        <p:spPr>
          <a:xfrm>
            <a:off x="6670992" y="5928955"/>
            <a:ext cx="3620208" cy="692497"/>
          </a:xfrm>
          <a:prstGeom prst="rect">
            <a:avLst/>
          </a:prstGeom>
          <a:noFill/>
        </p:spPr>
        <p:txBody>
          <a:bodyPr wrap="square" lIns="68580" tIns="34290" rIns="68580" bIns="34290" rtlCol="0" anchor="t">
            <a:spAutoFit/>
          </a:bodyPr>
          <a:lstStyle/>
          <a:p>
            <a:pPr algn="ctr"/>
            <a:r>
              <a:rPr lang="en-US" sz="1350" dirty="0">
                <a:latin typeface="Avenir Next" panose="020B0503020202020204" pitchFamily="34" charset="0"/>
              </a:rPr>
              <a:t>High actionability importance</a:t>
            </a:r>
          </a:p>
          <a:p>
            <a:pPr algn="ctr"/>
            <a:endParaRPr lang="en-US" sz="1350" dirty="0">
              <a:latin typeface="Avenir Next" panose="020B0503020202020204" pitchFamily="34" charset="0"/>
            </a:endParaRPr>
          </a:p>
          <a:p>
            <a:pPr algn="ctr"/>
            <a:r>
              <a:rPr lang="en-US" sz="1350" dirty="0">
                <a:latin typeface="Avenir Next" panose="020B0503020202020204" pitchFamily="34" charset="0"/>
              </a:rPr>
              <a:t>(a poor reason code, but good action code)</a:t>
            </a:r>
          </a:p>
        </p:txBody>
      </p:sp>
      <p:sp>
        <p:nvSpPr>
          <p:cNvPr id="8" name="TextBox 7">
            <a:extLst>
              <a:ext uri="{FF2B5EF4-FFF2-40B4-BE49-F238E27FC236}">
                <a16:creationId xmlns:a16="http://schemas.microsoft.com/office/drawing/2014/main" id="{B7584424-5DB0-9846-9A99-42C20F79BF19}"/>
              </a:ext>
            </a:extLst>
          </p:cNvPr>
          <p:cNvSpPr txBox="1"/>
          <p:nvPr/>
        </p:nvSpPr>
        <p:spPr>
          <a:xfrm>
            <a:off x="1876779" y="5999792"/>
            <a:ext cx="3620208" cy="692497"/>
          </a:xfrm>
          <a:prstGeom prst="rect">
            <a:avLst/>
          </a:prstGeom>
          <a:noFill/>
        </p:spPr>
        <p:txBody>
          <a:bodyPr wrap="square" lIns="68580" tIns="34290" rIns="68580" bIns="34290" rtlCol="0" anchor="t">
            <a:spAutoFit/>
          </a:bodyPr>
          <a:lstStyle/>
          <a:p>
            <a:pPr algn="ctr"/>
            <a:r>
              <a:rPr lang="en-US" sz="1350" dirty="0">
                <a:latin typeface="Avenir Next" panose="020B0503020202020204" pitchFamily="34" charset="0"/>
              </a:rPr>
              <a:t>High information importance</a:t>
            </a:r>
          </a:p>
          <a:p>
            <a:pPr algn="ctr"/>
            <a:endParaRPr lang="en-US" sz="1350" dirty="0">
              <a:latin typeface="Avenir Next" panose="020B0503020202020204" pitchFamily="34" charset="0"/>
            </a:endParaRPr>
          </a:p>
          <a:p>
            <a:pPr algn="ctr"/>
            <a:r>
              <a:rPr lang="en-US" sz="1350" dirty="0">
                <a:latin typeface="Avenir Next" panose="020B0503020202020204" pitchFamily="34" charset="0"/>
              </a:rPr>
              <a:t>(a good reason code, but poor action code)</a:t>
            </a:r>
          </a:p>
        </p:txBody>
      </p:sp>
      <p:pic>
        <p:nvPicPr>
          <p:cNvPr id="11" name="Picture 63">
            <a:extLst>
              <a:ext uri="{FF2B5EF4-FFF2-40B4-BE49-F238E27FC236}">
                <a16:creationId xmlns:a16="http://schemas.microsoft.com/office/drawing/2014/main" id="{B5E91F98-5FD2-8A4E-9254-5AB2315F5B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026" b="7707"/>
          <a:stretch>
            <a:fillRect/>
          </a:stretch>
        </p:blipFill>
        <p:spPr bwMode="auto">
          <a:xfrm>
            <a:off x="2075511" y="3779108"/>
            <a:ext cx="3021221" cy="197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76BBBB61-5858-C245-A40E-702644113200}"/>
              </a:ext>
            </a:extLst>
          </p:cNvPr>
          <p:cNvCxnSpPr>
            <a:cxnSpLocks/>
          </p:cNvCxnSpPr>
          <p:nvPr/>
        </p:nvCxnSpPr>
        <p:spPr>
          <a:xfrm flipH="1">
            <a:off x="3686883" y="3928176"/>
            <a:ext cx="129684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84D0F98-2B9B-B54C-A17B-E279A36E0180}"/>
              </a:ext>
            </a:extLst>
          </p:cNvPr>
          <p:cNvSpPr txBox="1"/>
          <p:nvPr/>
        </p:nvSpPr>
        <p:spPr>
          <a:xfrm>
            <a:off x="1678562" y="1512426"/>
            <a:ext cx="7636850" cy="1754326"/>
          </a:xfrm>
          <a:prstGeom prst="rect">
            <a:avLst/>
          </a:prstGeom>
          <a:noFill/>
        </p:spPr>
        <p:txBody>
          <a:bodyPr wrap="square" rtlCol="0">
            <a:spAutoFit/>
          </a:bodyPr>
          <a:lstStyle/>
          <a:p>
            <a:r>
              <a:rPr lang="en-US" dirty="0">
                <a:latin typeface="Avenir Next" panose="020B0503020202020204" pitchFamily="34" charset="0"/>
              </a:rPr>
              <a:t>Because:</a:t>
            </a:r>
          </a:p>
          <a:p>
            <a:endParaRPr lang="en-US" dirty="0">
              <a:latin typeface="Avenir Next" panose="020B0503020202020204" pitchFamily="34" charset="0"/>
            </a:endParaRPr>
          </a:p>
          <a:p>
            <a:pPr marL="342900" indent="-342900">
              <a:buAutoNum type="arabicPeriod"/>
            </a:pPr>
            <a:r>
              <a:rPr lang="en-US" dirty="0">
                <a:latin typeface="Avenir Next" panose="020B0503020202020204" pitchFamily="34" charset="0"/>
              </a:rPr>
              <a:t>Some features are hard to change.</a:t>
            </a:r>
          </a:p>
          <a:p>
            <a:pPr marL="342900" indent="-342900">
              <a:buAutoNum type="arabicPeriod"/>
            </a:pPr>
            <a:endParaRPr lang="en-US" dirty="0">
              <a:latin typeface="Avenir Next" panose="020B0503020202020204" pitchFamily="34" charset="0"/>
            </a:endParaRPr>
          </a:p>
          <a:p>
            <a:pPr marL="342900" indent="-342900">
              <a:buAutoNum type="arabicPeriod"/>
            </a:pPr>
            <a:r>
              <a:rPr lang="en-US" dirty="0">
                <a:latin typeface="Avenir Next" panose="020B0503020202020204" pitchFamily="34" charset="0"/>
              </a:rPr>
              <a:t>The math to identify the top reasons is different than the math to identify the best actions.</a:t>
            </a:r>
          </a:p>
        </p:txBody>
      </p:sp>
      <p:sp>
        <p:nvSpPr>
          <p:cNvPr id="28" name="Title 1">
            <a:extLst>
              <a:ext uri="{FF2B5EF4-FFF2-40B4-BE49-F238E27FC236}">
                <a16:creationId xmlns:a16="http://schemas.microsoft.com/office/drawing/2014/main" id="{79353D8A-EB5F-5440-AC86-60D7D51A1C97}"/>
              </a:ext>
            </a:extLst>
          </p:cNvPr>
          <p:cNvSpPr>
            <a:spLocks noGrp="1"/>
          </p:cNvSpPr>
          <p:nvPr>
            <p:ph type="title"/>
          </p:nvPr>
        </p:nvSpPr>
        <p:spPr>
          <a:xfrm>
            <a:off x="410817" y="274320"/>
            <a:ext cx="10866783" cy="914400"/>
          </a:xfrm>
        </p:spPr>
        <p:txBody>
          <a:bodyPr>
            <a:normAutofit fontScale="90000"/>
          </a:bodyPr>
          <a:lstStyle/>
          <a:p>
            <a:r>
              <a:rPr lang="en-US" dirty="0"/>
              <a:t>good “reason codes”   ≠   good “action codes”</a:t>
            </a:r>
          </a:p>
        </p:txBody>
      </p:sp>
      <p:sp>
        <p:nvSpPr>
          <p:cNvPr id="23" name="TextBox 22">
            <a:extLst>
              <a:ext uri="{FF2B5EF4-FFF2-40B4-BE49-F238E27FC236}">
                <a16:creationId xmlns:a16="http://schemas.microsoft.com/office/drawing/2014/main" id="{C5E48649-A468-E64E-8B2E-6FA405307DEF}"/>
              </a:ext>
            </a:extLst>
          </p:cNvPr>
          <p:cNvSpPr txBox="1"/>
          <p:nvPr/>
        </p:nvSpPr>
        <p:spPr>
          <a:xfrm>
            <a:off x="3731471" y="4803820"/>
            <a:ext cx="1431803" cy="338554"/>
          </a:xfrm>
          <a:prstGeom prst="rect">
            <a:avLst/>
          </a:prstGeom>
          <a:noFill/>
        </p:spPr>
        <p:txBody>
          <a:bodyPr wrap="none" rtlCol="0">
            <a:spAutoFit/>
          </a:bodyPr>
          <a:lstStyle/>
          <a:p>
            <a:pPr algn="ctr"/>
            <a:r>
              <a:rPr lang="en-US" sz="1600" dirty="0">
                <a:solidFill>
                  <a:srgbClr val="50B748"/>
                </a:solidFill>
                <a:latin typeface="Avenir Next" panose="020B0503020202020204" pitchFamily="34" charset="0"/>
              </a:rPr>
              <a:t>High surprise</a:t>
            </a:r>
          </a:p>
        </p:txBody>
      </p:sp>
      <p:sp>
        <p:nvSpPr>
          <p:cNvPr id="34" name="TextBox 33">
            <a:extLst>
              <a:ext uri="{FF2B5EF4-FFF2-40B4-BE49-F238E27FC236}">
                <a16:creationId xmlns:a16="http://schemas.microsoft.com/office/drawing/2014/main" id="{845BD082-F598-394F-ADD6-CBBE46079F35}"/>
              </a:ext>
            </a:extLst>
          </p:cNvPr>
          <p:cNvSpPr txBox="1"/>
          <p:nvPr/>
        </p:nvSpPr>
        <p:spPr>
          <a:xfrm>
            <a:off x="5092746" y="3766682"/>
            <a:ext cx="1128321" cy="338554"/>
          </a:xfrm>
          <a:prstGeom prst="rect">
            <a:avLst/>
          </a:prstGeom>
          <a:noFill/>
        </p:spPr>
        <p:txBody>
          <a:bodyPr wrap="none" rtlCol="0">
            <a:spAutoFit/>
          </a:bodyPr>
          <a:lstStyle/>
          <a:p>
            <a:pPr algn="ctr"/>
            <a:r>
              <a:rPr lang="en-US" sz="1600" dirty="0">
                <a:solidFill>
                  <a:srgbClr val="FF0000"/>
                </a:solidFill>
                <a:latin typeface="Avenir Next" panose="020B0503020202020204" pitchFamily="34" charset="0"/>
              </a:rPr>
              <a:t>Low slope</a:t>
            </a:r>
          </a:p>
        </p:txBody>
      </p:sp>
      <p:cxnSp>
        <p:nvCxnSpPr>
          <p:cNvPr id="4" name="Straight Connector 3">
            <a:extLst>
              <a:ext uri="{FF2B5EF4-FFF2-40B4-BE49-F238E27FC236}">
                <a16:creationId xmlns:a16="http://schemas.microsoft.com/office/drawing/2014/main" id="{34E07F28-4BED-9E4B-9EE6-399FE8F719C8}"/>
              </a:ext>
            </a:extLst>
          </p:cNvPr>
          <p:cNvCxnSpPr>
            <a:cxnSpLocks/>
          </p:cNvCxnSpPr>
          <p:nvPr/>
        </p:nvCxnSpPr>
        <p:spPr>
          <a:xfrm>
            <a:off x="4389883" y="3928177"/>
            <a:ext cx="1" cy="821649"/>
          </a:xfrm>
          <a:prstGeom prst="line">
            <a:avLst/>
          </a:prstGeom>
          <a:ln w="38100">
            <a:solidFill>
              <a:srgbClr val="50B748"/>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98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9" grpId="0"/>
      <p:bldP spid="42" grpId="0"/>
      <p:bldP spid="8" grpId="0"/>
      <p:bldP spid="23" grpId="0"/>
      <p:bldP spid="3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 or tree or …</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651680" y="1931419"/>
            <a:ext cx="12689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Estimated</a:t>
            </a:r>
            <a:br>
              <a:rPr lang="en-US" altLang="en-US" dirty="0">
                <a:solidFill>
                  <a:schemeClr val="tx1">
                    <a:lumMod val="50000"/>
                    <a:lumOff val="50000"/>
                  </a:schemeClr>
                </a:solidFill>
                <a:latin typeface="Avenir Next" panose="020B0503020202020204" pitchFamily="34" charset="0"/>
              </a:rPr>
            </a:br>
            <a:r>
              <a:rPr lang="en-US" altLang="en-US" dirty="0">
                <a:solidFill>
                  <a:schemeClr val="tx1">
                    <a:lumMod val="50000"/>
                    <a:lumOff val="50000"/>
                  </a:schemeClr>
                </a:solidFill>
                <a:latin typeface="Avenir Next" panose="020B0503020202020204" pitchFamily="34" charset="0"/>
              </a:rPr>
              <a:t>prediction</a:t>
            </a:r>
          </a:p>
        </p:txBody>
      </p:sp>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46513" y="2087544"/>
                <a:ext cx="342145"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𝑥</m:t>
                          </m:r>
                        </m:e>
                        <m:sup>
                          <m:r>
                            <a:rPr lang="en-US" sz="2400" b="0" i="1" smtClean="0">
                              <a:latin typeface="Cambria Math" panose="02040503050406030204" pitchFamily="18" charset="0"/>
                            </a:rPr>
                            <m:t>′</m:t>
                          </m:r>
                        </m:sup>
                      </m:sSup>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46513" y="2087544"/>
                <a:ext cx="342145" cy="369332"/>
              </a:xfrm>
              <a:prstGeom prst="rect">
                <a:avLst/>
              </a:prstGeom>
              <a:blipFill>
                <a:blip r:embed="rId4"/>
                <a:stretch>
                  <a:fillRect l="-10714" r="-3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48372"/>
                <a:ext cx="245708" cy="36933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48372"/>
                <a:ext cx="245708" cy="369332"/>
              </a:xfrm>
              <a:prstGeom prst="rect">
                <a:avLst/>
              </a:prstGeom>
              <a:blipFill>
                <a:blip r:embed="rId5"/>
                <a:stretch>
                  <a:fillRect l="-30000"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2091866" y="1617236"/>
            <a:ext cx="14242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Attributions</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E783D612-331E-6143-A885-F8C407390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319987"/>
            <a:ext cx="538610" cy="711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9">
            <a:extLst>
              <a:ext uri="{FF2B5EF4-FFF2-40B4-BE49-F238E27FC236}">
                <a16:creationId xmlns:a16="http://schemas.microsoft.com/office/drawing/2014/main" id="{0A0B8A88-C79D-D744-8A53-DE0B753B2AC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9787" y="1122699"/>
            <a:ext cx="537157" cy="68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Straight Connector 19">
            <a:extLst>
              <a:ext uri="{FF2B5EF4-FFF2-40B4-BE49-F238E27FC236}">
                <a16:creationId xmlns:a16="http://schemas.microsoft.com/office/drawing/2014/main" id="{62179001-901B-834B-B0AA-F70ACD613144}"/>
              </a:ext>
            </a:extLst>
          </p:cNvPr>
          <p:cNvCxnSpPr>
            <a:cxnSpLocks/>
          </p:cNvCxnSpPr>
          <p:nvPr/>
        </p:nvCxnSpPr>
        <p:spPr>
          <a:xfrm flipV="1">
            <a:off x="640124" y="538931"/>
            <a:ext cx="1139325" cy="1040629"/>
          </a:xfrm>
          <a:prstGeom prst="line">
            <a:avLst/>
          </a:prstGeom>
          <a:ln w="1905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2" name="Right Triangle 1">
            <a:extLst>
              <a:ext uri="{FF2B5EF4-FFF2-40B4-BE49-F238E27FC236}">
                <a16:creationId xmlns:a16="http://schemas.microsoft.com/office/drawing/2014/main" id="{34183461-288B-6D49-A8D4-D9F7F3672D6A}"/>
              </a:ext>
            </a:extLst>
          </p:cNvPr>
          <p:cNvSpPr/>
          <p:nvPr/>
        </p:nvSpPr>
        <p:spPr>
          <a:xfrm rot="16200000">
            <a:off x="7163296" y="31675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139305F-9D5E-5741-95BD-33BFC6A0A8C4}"/>
              </a:ext>
            </a:extLst>
          </p:cNvPr>
          <p:cNvSpPr txBox="1"/>
          <p:nvPr/>
        </p:nvSpPr>
        <p:spPr>
          <a:xfrm>
            <a:off x="2941254" y="5128877"/>
            <a:ext cx="6438146" cy="1200329"/>
          </a:xfrm>
          <a:prstGeom prst="rect">
            <a:avLst/>
          </a:prstGeom>
          <a:noFill/>
        </p:spPr>
        <p:txBody>
          <a:bodyPr wrap="square" rtlCol="0">
            <a:spAutoFit/>
          </a:bodyPr>
          <a:lstStyle/>
          <a:p>
            <a:pPr algn="ctr"/>
            <a:r>
              <a:rPr lang="en-US" sz="2400" b="1" dirty="0">
                <a:latin typeface="Avenir Next" panose="020B0503020202020204" pitchFamily="34" charset="0"/>
              </a:rPr>
              <a:t>Mimic model explanations:</a:t>
            </a:r>
          </a:p>
          <a:p>
            <a:pPr algn="ctr"/>
            <a:r>
              <a:rPr lang="en-US" sz="2400" dirty="0">
                <a:latin typeface="Avenir Next" panose="020B0503020202020204" pitchFamily="34" charset="0"/>
              </a:rPr>
              <a:t>Generalization of feature attribution to any simple model type. </a:t>
            </a:r>
          </a:p>
        </p:txBody>
      </p:sp>
      <p:graphicFrame>
        <p:nvGraphicFramePr>
          <p:cNvPr id="10" name="Table 59">
            <a:extLst>
              <a:ext uri="{FF2B5EF4-FFF2-40B4-BE49-F238E27FC236}">
                <a16:creationId xmlns:a16="http://schemas.microsoft.com/office/drawing/2014/main" id="{FEA71AA5-4729-BC4B-B461-460F2CCB0492}"/>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sp>
        <p:nvSpPr>
          <p:cNvPr id="11" name="Right Triangle 10">
            <a:extLst>
              <a:ext uri="{FF2B5EF4-FFF2-40B4-BE49-F238E27FC236}">
                <a16:creationId xmlns:a16="http://schemas.microsoft.com/office/drawing/2014/main" id="{14716601-9AE4-8541-B515-4FEB83673458}"/>
              </a:ext>
            </a:extLst>
          </p:cNvPr>
          <p:cNvSpPr/>
          <p:nvPr/>
        </p:nvSpPr>
        <p:spPr>
          <a:xfrm rot="16200000">
            <a:off x="2690231" y="2524370"/>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a:extLst>
              <a:ext uri="{FF2B5EF4-FFF2-40B4-BE49-F238E27FC236}">
                <a16:creationId xmlns:a16="http://schemas.microsoft.com/office/drawing/2014/main" id="{AC60E55B-954E-3F46-8E6F-3DB79B916D3D}"/>
              </a:ext>
            </a:extLst>
          </p:cNvPr>
          <p:cNvSpPr/>
          <p:nvPr/>
        </p:nvSpPr>
        <p:spPr>
          <a:xfrm rot="16200000">
            <a:off x="2690231" y="2758823"/>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Triangle 12">
            <a:extLst>
              <a:ext uri="{FF2B5EF4-FFF2-40B4-BE49-F238E27FC236}">
                <a16:creationId xmlns:a16="http://schemas.microsoft.com/office/drawing/2014/main" id="{8916234D-1367-BA48-901E-6B006D635EBC}"/>
              </a:ext>
            </a:extLst>
          </p:cNvPr>
          <p:cNvSpPr/>
          <p:nvPr/>
        </p:nvSpPr>
        <p:spPr>
          <a:xfrm rot="16200000">
            <a:off x="2690606" y="2993275"/>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Triangle 13">
            <a:extLst>
              <a:ext uri="{FF2B5EF4-FFF2-40B4-BE49-F238E27FC236}">
                <a16:creationId xmlns:a16="http://schemas.microsoft.com/office/drawing/2014/main" id="{519269D8-631A-FC46-A04D-9E501D066FE1}"/>
              </a:ext>
            </a:extLst>
          </p:cNvPr>
          <p:cNvSpPr/>
          <p:nvPr/>
        </p:nvSpPr>
        <p:spPr>
          <a:xfrm rot="16200000">
            <a:off x="2690231" y="3234304"/>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Triangle 14">
            <a:extLst>
              <a:ext uri="{FF2B5EF4-FFF2-40B4-BE49-F238E27FC236}">
                <a16:creationId xmlns:a16="http://schemas.microsoft.com/office/drawing/2014/main" id="{8616D11D-829E-134A-8071-C588A884A26A}"/>
              </a:ext>
            </a:extLst>
          </p:cNvPr>
          <p:cNvSpPr/>
          <p:nvPr/>
        </p:nvSpPr>
        <p:spPr>
          <a:xfrm rot="16200000">
            <a:off x="2686640" y="3467884"/>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Triangle 15">
            <a:extLst>
              <a:ext uri="{FF2B5EF4-FFF2-40B4-BE49-F238E27FC236}">
                <a16:creationId xmlns:a16="http://schemas.microsoft.com/office/drawing/2014/main" id="{8031AA00-A707-004E-A8B9-985FD514979B}"/>
              </a:ext>
            </a:extLst>
          </p:cNvPr>
          <p:cNvSpPr/>
          <p:nvPr/>
        </p:nvSpPr>
        <p:spPr>
          <a:xfrm rot="16200000">
            <a:off x="2686378" y="3702335"/>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4721784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what model will mimic the original model</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369332"/>
          </a:xfrm>
          <a:prstGeom prst="rect">
            <a:avLst/>
          </a:prstGeom>
          <a:noFill/>
        </p:spPr>
        <p:txBody>
          <a:bodyPr wrap="none" rtlCol="0">
            <a:spAutoFit/>
          </a:bodyPr>
          <a:lstStyle/>
          <a:p>
            <a:pPr algn="ctr"/>
            <a:r>
              <a:rPr lang="en-US" dirty="0">
                <a:solidFill>
                  <a:schemeClr val="tx1">
                    <a:lumMod val="65000"/>
                    <a:lumOff val="35000"/>
                  </a:schemeClr>
                </a:solidFill>
              </a:rPr>
              <a:t>Local methods</a:t>
            </a:r>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Linear model</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Rule list</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GAM</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Mimic models</a:t>
            </a:r>
          </a:p>
        </p:txBody>
      </p:sp>
    </p:spTree>
    <p:custDataLst>
      <p:tags r:id="rId1"/>
    </p:custDataLst>
    <p:extLst>
      <p:ext uri="{BB962C8B-B14F-4D97-AF65-F5344CB8AC3E}">
        <p14:creationId xmlns:p14="http://schemas.microsoft.com/office/powerpoint/2010/main" val="20176280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010081"/>
            <a:ext cx="3776870" cy="1015663"/>
          </a:xfrm>
          <a:prstGeom prst="rect">
            <a:avLst/>
          </a:prstGeom>
          <a:noFill/>
        </p:spPr>
        <p:txBody>
          <a:bodyPr wrap="square" rtlCol="0">
            <a:spAutoFit/>
          </a:bodyPr>
          <a:lstStyle/>
          <a:p>
            <a:r>
              <a:rPr lang="en-US" sz="2000" dirty="0">
                <a:latin typeface="Avenir Next" panose="020B0503020202020204" pitchFamily="34" charset="0"/>
              </a:rPr>
              <a:t>Your summarization is itself too complex and difficult to understand.</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Feature attribution / mimic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3" y="1140852"/>
            <a:ext cx="4060587" cy="1938992"/>
          </a:xfrm>
          <a:prstGeom prst="rect">
            <a:avLst/>
          </a:prstGeom>
        </p:spPr>
        <p:txBody>
          <a:bodyPr wrap="square">
            <a:spAutoFit/>
          </a:bodyPr>
          <a:lstStyle/>
          <a:p>
            <a:r>
              <a:rPr lang="en-US" sz="2000" dirty="0">
                <a:latin typeface="Avenir Next" panose="020B0503020202020204" pitchFamily="34" charset="0"/>
              </a:rPr>
              <a:t>Your summarization of many counterfactuals hides too many details. </a:t>
            </a:r>
          </a:p>
          <a:p>
            <a:endParaRPr lang="en-US" sz="2000" dirty="0">
              <a:latin typeface="Avenir Next" panose="020B0503020202020204" pitchFamily="34" charset="0"/>
            </a:endParaRPr>
          </a:p>
          <a:p>
            <a:r>
              <a:rPr lang="en-US" sz="2000" dirty="0">
                <a:latin typeface="Avenir Next" panose="020B0503020202020204" pitchFamily="34" charset="0"/>
              </a:rPr>
              <a:t>You don’t summarize a good set of counterfactuals.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 summary</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Complex summary</a:t>
            </a:r>
          </a:p>
        </p:txBody>
      </p:sp>
    </p:spTree>
    <p:custDataLst>
      <p:tags r:id="rId1"/>
    </p:custDataLst>
    <p:extLst>
      <p:ext uri="{BB962C8B-B14F-4D97-AF65-F5344CB8AC3E}">
        <p14:creationId xmlns:p14="http://schemas.microsoft.com/office/powerpoint/2010/main" val="3312085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010081"/>
            <a:ext cx="3776870" cy="1015663"/>
          </a:xfrm>
          <a:prstGeom prst="rect">
            <a:avLst/>
          </a:prstGeom>
          <a:noFill/>
        </p:spPr>
        <p:txBody>
          <a:bodyPr wrap="square" rtlCol="0">
            <a:spAutoFit/>
          </a:bodyPr>
          <a:lstStyle/>
          <a:p>
            <a:r>
              <a:rPr lang="en-US" sz="2000" dirty="0">
                <a:latin typeface="Avenir Next" panose="020B0503020202020204" pitchFamily="34" charset="0"/>
              </a:rPr>
              <a:t>Your summarization is itself too complex and difficult to understand.</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Feature attribution / mimic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3" y="1140852"/>
            <a:ext cx="4060587" cy="1938992"/>
          </a:xfrm>
          <a:prstGeom prst="rect">
            <a:avLst/>
          </a:prstGeom>
        </p:spPr>
        <p:txBody>
          <a:bodyPr wrap="square">
            <a:spAutoFit/>
          </a:bodyPr>
          <a:lstStyle/>
          <a:p>
            <a:r>
              <a:rPr lang="en-US" sz="2000" dirty="0">
                <a:latin typeface="Avenir Next" panose="020B0503020202020204" pitchFamily="34" charset="0"/>
              </a:rPr>
              <a:t>Your summarization of many counterfactuals hides too many details. </a:t>
            </a:r>
          </a:p>
          <a:p>
            <a:endParaRPr lang="en-US" sz="2000" dirty="0">
              <a:latin typeface="Avenir Next" panose="020B0503020202020204" pitchFamily="34" charset="0"/>
            </a:endParaRPr>
          </a:p>
          <a:p>
            <a:r>
              <a:rPr lang="en-US" sz="2000" dirty="0">
                <a:latin typeface="Avenir Next" panose="020B0503020202020204" pitchFamily="34" charset="0"/>
              </a:rPr>
              <a:t>You don’t summarize a good set of counterfactuals.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 summary</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Complex summary</a:t>
            </a:r>
          </a:p>
        </p:txBody>
      </p:sp>
      <p:sp>
        <p:nvSpPr>
          <p:cNvPr id="8" name="Rectangle 7">
            <a:extLst>
              <a:ext uri="{FF2B5EF4-FFF2-40B4-BE49-F238E27FC236}">
                <a16:creationId xmlns:a16="http://schemas.microsoft.com/office/drawing/2014/main" id="{0CC2A835-ADE4-654B-BB26-51CCE8013C5B}"/>
              </a:ext>
            </a:extLst>
          </p:cNvPr>
          <p:cNvSpPr/>
          <p:nvPr/>
        </p:nvSpPr>
        <p:spPr>
          <a:xfrm>
            <a:off x="298174" y="257898"/>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5C6BCC6-91FA-8441-BB25-2E3AE9B0B478}"/>
              </a:ext>
            </a:extLst>
          </p:cNvPr>
          <p:cNvSpPr/>
          <p:nvPr/>
        </p:nvSpPr>
        <p:spPr>
          <a:xfrm>
            <a:off x="532497" y="2176804"/>
            <a:ext cx="4158772" cy="996968"/>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3A984A45-66AD-8B43-8D6F-EB10E2E95E98}"/>
              </a:ext>
            </a:extLst>
          </p:cNvPr>
          <p:cNvSpPr/>
          <p:nvPr/>
        </p:nvSpPr>
        <p:spPr>
          <a:xfrm>
            <a:off x="630682" y="2356168"/>
            <a:ext cx="4060587" cy="707886"/>
          </a:xfrm>
          <a:prstGeom prst="rect">
            <a:avLst/>
          </a:prstGeom>
        </p:spPr>
        <p:txBody>
          <a:bodyPr wrap="square">
            <a:spAutoFit/>
          </a:bodyPr>
          <a:lstStyle/>
          <a:p>
            <a:r>
              <a:rPr lang="en-US" sz="2000" dirty="0">
                <a:solidFill>
                  <a:schemeClr val="bg1"/>
                </a:solidFill>
                <a:latin typeface="Avenir Next" panose="020B0503020202020204" pitchFamily="34" charset="0"/>
              </a:rPr>
              <a:t>You don’t summarize a good set of counterfactuals.</a:t>
            </a:r>
          </a:p>
        </p:txBody>
      </p:sp>
    </p:spTree>
    <p:custDataLst>
      <p:tags r:id="rId1"/>
    </p:custDataLst>
    <p:extLst>
      <p:ext uri="{BB962C8B-B14F-4D97-AF65-F5344CB8AC3E}">
        <p14:creationId xmlns:p14="http://schemas.microsoft.com/office/powerpoint/2010/main" val="1840873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63">
            <a:extLst>
              <a:ext uri="{FF2B5EF4-FFF2-40B4-BE49-F238E27FC236}">
                <a16:creationId xmlns:a16="http://schemas.microsoft.com/office/drawing/2014/main" id="{DFE6DB9D-5071-F343-8C2A-01E39D7C7A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026" b="7707"/>
          <a:stretch>
            <a:fillRect/>
          </a:stretch>
        </p:blipFill>
        <p:spPr bwMode="auto">
          <a:xfrm>
            <a:off x="7048472" y="3760433"/>
            <a:ext cx="3021221" cy="197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Box 32">
            <a:extLst>
              <a:ext uri="{FF2B5EF4-FFF2-40B4-BE49-F238E27FC236}">
                <a16:creationId xmlns:a16="http://schemas.microsoft.com/office/drawing/2014/main" id="{9ABB4EC1-E53D-8D43-A425-25E60B328D22}"/>
              </a:ext>
            </a:extLst>
          </p:cNvPr>
          <p:cNvSpPr txBox="1"/>
          <p:nvPr/>
        </p:nvSpPr>
        <p:spPr>
          <a:xfrm>
            <a:off x="7526031" y="4803820"/>
            <a:ext cx="1360758" cy="338554"/>
          </a:xfrm>
          <a:prstGeom prst="rect">
            <a:avLst/>
          </a:prstGeom>
          <a:noFill/>
        </p:spPr>
        <p:txBody>
          <a:bodyPr wrap="none" rtlCol="0">
            <a:spAutoFit/>
          </a:bodyPr>
          <a:lstStyle/>
          <a:p>
            <a:pPr algn="ctr"/>
            <a:r>
              <a:rPr lang="en-US" sz="1600" dirty="0">
                <a:solidFill>
                  <a:srgbClr val="50B748"/>
                </a:solidFill>
                <a:effectLst>
                  <a:outerShdw blurRad="50800" dir="5400000" algn="ctr" rotWithShape="0">
                    <a:schemeClr val="bg1"/>
                  </a:outerShdw>
                </a:effectLst>
                <a:latin typeface="Avenir Next" panose="020B0503020202020204" pitchFamily="34" charset="0"/>
              </a:rPr>
              <a:t>Low surprise</a:t>
            </a:r>
          </a:p>
        </p:txBody>
      </p:sp>
      <p:cxnSp>
        <p:nvCxnSpPr>
          <p:cNvPr id="37" name="Straight Connector 36">
            <a:extLst>
              <a:ext uri="{FF2B5EF4-FFF2-40B4-BE49-F238E27FC236}">
                <a16:creationId xmlns:a16="http://schemas.microsoft.com/office/drawing/2014/main" id="{6662ABB0-65A9-4045-A17A-27781D1B8EB8}"/>
              </a:ext>
            </a:extLst>
          </p:cNvPr>
          <p:cNvCxnSpPr>
            <a:cxnSpLocks/>
          </p:cNvCxnSpPr>
          <p:nvPr/>
        </p:nvCxnSpPr>
        <p:spPr>
          <a:xfrm flipH="1">
            <a:off x="7931720" y="4081539"/>
            <a:ext cx="549376" cy="82102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445FB8C-1FC9-E94D-A6F1-805AFFB38E48}"/>
              </a:ext>
            </a:extLst>
          </p:cNvPr>
          <p:cNvSpPr txBox="1"/>
          <p:nvPr/>
        </p:nvSpPr>
        <p:spPr>
          <a:xfrm>
            <a:off x="6946608" y="4322775"/>
            <a:ext cx="1199367" cy="338554"/>
          </a:xfrm>
          <a:prstGeom prst="rect">
            <a:avLst/>
          </a:prstGeom>
          <a:noFill/>
        </p:spPr>
        <p:txBody>
          <a:bodyPr wrap="none" rtlCol="0">
            <a:spAutoFit/>
          </a:bodyPr>
          <a:lstStyle/>
          <a:p>
            <a:pPr algn="ctr"/>
            <a:r>
              <a:rPr lang="en-US" sz="1600" dirty="0">
                <a:solidFill>
                  <a:srgbClr val="FF0000"/>
                </a:solidFill>
                <a:effectLst>
                  <a:outerShdw blurRad="101600" dir="5400000" algn="ctr" rotWithShape="0">
                    <a:schemeClr val="bg1"/>
                  </a:outerShdw>
                </a:effectLst>
                <a:latin typeface="Avenir Next" panose="020B0503020202020204" pitchFamily="34" charset="0"/>
              </a:rPr>
              <a:t>High slope</a:t>
            </a:r>
          </a:p>
        </p:txBody>
      </p:sp>
      <p:cxnSp>
        <p:nvCxnSpPr>
          <p:cNvPr id="40" name="Straight Connector 39">
            <a:extLst>
              <a:ext uri="{FF2B5EF4-FFF2-40B4-BE49-F238E27FC236}">
                <a16:creationId xmlns:a16="http://schemas.microsoft.com/office/drawing/2014/main" id="{F86AD4F8-6BD7-4548-B14D-4B072EE9F3B9}"/>
              </a:ext>
            </a:extLst>
          </p:cNvPr>
          <p:cNvCxnSpPr>
            <a:cxnSpLocks/>
          </p:cNvCxnSpPr>
          <p:nvPr/>
        </p:nvCxnSpPr>
        <p:spPr>
          <a:xfrm>
            <a:off x="8211578" y="4492053"/>
            <a:ext cx="0" cy="230311"/>
          </a:xfrm>
          <a:prstGeom prst="line">
            <a:avLst/>
          </a:prstGeom>
          <a:ln w="38100">
            <a:solidFill>
              <a:srgbClr val="50B748"/>
            </a:solidFill>
            <a:headEnd type="ova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93C00D60-EA70-1B4C-AF38-4A72B6BF2FE6}"/>
              </a:ext>
            </a:extLst>
          </p:cNvPr>
          <p:cNvSpPr txBox="1"/>
          <p:nvPr/>
        </p:nvSpPr>
        <p:spPr>
          <a:xfrm>
            <a:off x="6670992" y="5928955"/>
            <a:ext cx="3620208" cy="692497"/>
          </a:xfrm>
          <a:prstGeom prst="rect">
            <a:avLst/>
          </a:prstGeom>
          <a:noFill/>
        </p:spPr>
        <p:txBody>
          <a:bodyPr wrap="square" lIns="68580" tIns="34290" rIns="68580" bIns="34290" rtlCol="0" anchor="t">
            <a:spAutoFit/>
          </a:bodyPr>
          <a:lstStyle/>
          <a:p>
            <a:pPr algn="ctr"/>
            <a:r>
              <a:rPr lang="en-US" sz="1350" dirty="0">
                <a:latin typeface="Avenir Next" panose="020B0503020202020204" pitchFamily="34" charset="0"/>
              </a:rPr>
              <a:t>High actionability importance</a:t>
            </a:r>
          </a:p>
          <a:p>
            <a:pPr algn="ctr"/>
            <a:endParaRPr lang="en-US" sz="1350" dirty="0">
              <a:latin typeface="Avenir Next" panose="020B0503020202020204" pitchFamily="34" charset="0"/>
            </a:endParaRPr>
          </a:p>
          <a:p>
            <a:pPr algn="ctr"/>
            <a:r>
              <a:rPr lang="en-US" sz="1350" dirty="0">
                <a:latin typeface="Avenir Next" panose="020B0503020202020204" pitchFamily="34" charset="0"/>
              </a:rPr>
              <a:t>(a poor reason code, but good action code)</a:t>
            </a:r>
          </a:p>
        </p:txBody>
      </p:sp>
      <p:sp>
        <p:nvSpPr>
          <p:cNvPr id="8" name="TextBox 7">
            <a:extLst>
              <a:ext uri="{FF2B5EF4-FFF2-40B4-BE49-F238E27FC236}">
                <a16:creationId xmlns:a16="http://schemas.microsoft.com/office/drawing/2014/main" id="{B7584424-5DB0-9846-9A99-42C20F79BF19}"/>
              </a:ext>
            </a:extLst>
          </p:cNvPr>
          <p:cNvSpPr txBox="1"/>
          <p:nvPr/>
        </p:nvSpPr>
        <p:spPr>
          <a:xfrm>
            <a:off x="1876779" y="5999792"/>
            <a:ext cx="3620208" cy="692497"/>
          </a:xfrm>
          <a:prstGeom prst="rect">
            <a:avLst/>
          </a:prstGeom>
          <a:noFill/>
        </p:spPr>
        <p:txBody>
          <a:bodyPr wrap="square" lIns="68580" tIns="34290" rIns="68580" bIns="34290" rtlCol="0" anchor="t">
            <a:spAutoFit/>
          </a:bodyPr>
          <a:lstStyle/>
          <a:p>
            <a:pPr algn="ctr"/>
            <a:r>
              <a:rPr lang="en-US" sz="1350" dirty="0">
                <a:latin typeface="Avenir Next" panose="020B0503020202020204" pitchFamily="34" charset="0"/>
              </a:rPr>
              <a:t>High information importance</a:t>
            </a:r>
          </a:p>
          <a:p>
            <a:pPr algn="ctr"/>
            <a:endParaRPr lang="en-US" sz="1350" dirty="0">
              <a:latin typeface="Avenir Next" panose="020B0503020202020204" pitchFamily="34" charset="0"/>
            </a:endParaRPr>
          </a:p>
          <a:p>
            <a:pPr algn="ctr"/>
            <a:r>
              <a:rPr lang="en-US" sz="1350" dirty="0">
                <a:latin typeface="Avenir Next" panose="020B0503020202020204" pitchFamily="34" charset="0"/>
              </a:rPr>
              <a:t>(a good reason code, but poor action code)</a:t>
            </a:r>
          </a:p>
        </p:txBody>
      </p:sp>
      <p:pic>
        <p:nvPicPr>
          <p:cNvPr id="11" name="Picture 63">
            <a:extLst>
              <a:ext uri="{FF2B5EF4-FFF2-40B4-BE49-F238E27FC236}">
                <a16:creationId xmlns:a16="http://schemas.microsoft.com/office/drawing/2014/main" id="{B5E91F98-5FD2-8A4E-9254-5AB2315F5B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026" b="7707"/>
          <a:stretch>
            <a:fillRect/>
          </a:stretch>
        </p:blipFill>
        <p:spPr bwMode="auto">
          <a:xfrm>
            <a:off x="2075511" y="3779108"/>
            <a:ext cx="3021221" cy="197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76BBBB61-5858-C245-A40E-702644113200}"/>
              </a:ext>
            </a:extLst>
          </p:cNvPr>
          <p:cNvCxnSpPr>
            <a:cxnSpLocks/>
          </p:cNvCxnSpPr>
          <p:nvPr/>
        </p:nvCxnSpPr>
        <p:spPr>
          <a:xfrm flipH="1">
            <a:off x="3686883" y="3928176"/>
            <a:ext cx="129684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84D0F98-2B9B-B54C-A17B-E279A36E0180}"/>
              </a:ext>
            </a:extLst>
          </p:cNvPr>
          <p:cNvSpPr txBox="1"/>
          <p:nvPr/>
        </p:nvSpPr>
        <p:spPr>
          <a:xfrm>
            <a:off x="1678562" y="1512426"/>
            <a:ext cx="7636850" cy="1754326"/>
          </a:xfrm>
          <a:prstGeom prst="rect">
            <a:avLst/>
          </a:prstGeom>
          <a:noFill/>
        </p:spPr>
        <p:txBody>
          <a:bodyPr wrap="square" rtlCol="0">
            <a:spAutoFit/>
          </a:bodyPr>
          <a:lstStyle/>
          <a:p>
            <a:r>
              <a:rPr lang="en-US" dirty="0">
                <a:latin typeface="Avenir Next" panose="020B0503020202020204" pitchFamily="34" charset="0"/>
              </a:rPr>
              <a:t>Because:</a:t>
            </a:r>
          </a:p>
          <a:p>
            <a:endParaRPr lang="en-US" dirty="0">
              <a:latin typeface="Avenir Next" panose="020B0503020202020204" pitchFamily="34" charset="0"/>
            </a:endParaRPr>
          </a:p>
          <a:p>
            <a:pPr marL="342900" indent="-342900">
              <a:buAutoNum type="arabicPeriod"/>
            </a:pPr>
            <a:r>
              <a:rPr lang="en-US" dirty="0">
                <a:latin typeface="Avenir Next" panose="020B0503020202020204" pitchFamily="34" charset="0"/>
              </a:rPr>
              <a:t>Some features are hard to change.</a:t>
            </a:r>
          </a:p>
          <a:p>
            <a:pPr marL="342900" indent="-342900">
              <a:buAutoNum type="arabicPeriod"/>
            </a:pPr>
            <a:endParaRPr lang="en-US" dirty="0">
              <a:latin typeface="Avenir Next" panose="020B0503020202020204" pitchFamily="34" charset="0"/>
            </a:endParaRPr>
          </a:p>
          <a:p>
            <a:pPr marL="342900" indent="-342900">
              <a:buAutoNum type="arabicPeriod"/>
            </a:pPr>
            <a:r>
              <a:rPr lang="en-US" dirty="0">
                <a:latin typeface="Avenir Next" panose="020B0503020202020204" pitchFamily="34" charset="0"/>
              </a:rPr>
              <a:t>The math to identify the top reasons is different than the math to identify the best actions.</a:t>
            </a:r>
          </a:p>
        </p:txBody>
      </p:sp>
      <p:sp>
        <p:nvSpPr>
          <p:cNvPr id="28" name="Title 1">
            <a:extLst>
              <a:ext uri="{FF2B5EF4-FFF2-40B4-BE49-F238E27FC236}">
                <a16:creationId xmlns:a16="http://schemas.microsoft.com/office/drawing/2014/main" id="{79353D8A-EB5F-5440-AC86-60D7D51A1C97}"/>
              </a:ext>
            </a:extLst>
          </p:cNvPr>
          <p:cNvSpPr>
            <a:spLocks noGrp="1"/>
          </p:cNvSpPr>
          <p:nvPr>
            <p:ph type="title"/>
          </p:nvPr>
        </p:nvSpPr>
        <p:spPr>
          <a:xfrm>
            <a:off x="787675" y="316855"/>
            <a:ext cx="10866783" cy="914400"/>
          </a:xfrm>
        </p:spPr>
        <p:txBody>
          <a:bodyPr>
            <a:normAutofit fontScale="90000"/>
          </a:bodyPr>
          <a:lstStyle/>
          <a:p>
            <a:r>
              <a:rPr lang="en-US" dirty="0"/>
              <a:t>good “reason codes”   ≠   good “action codes”</a:t>
            </a:r>
          </a:p>
        </p:txBody>
      </p:sp>
      <p:sp>
        <p:nvSpPr>
          <p:cNvPr id="23" name="TextBox 22">
            <a:extLst>
              <a:ext uri="{FF2B5EF4-FFF2-40B4-BE49-F238E27FC236}">
                <a16:creationId xmlns:a16="http://schemas.microsoft.com/office/drawing/2014/main" id="{C5E48649-A468-E64E-8B2E-6FA405307DEF}"/>
              </a:ext>
            </a:extLst>
          </p:cNvPr>
          <p:cNvSpPr txBox="1"/>
          <p:nvPr/>
        </p:nvSpPr>
        <p:spPr>
          <a:xfrm>
            <a:off x="3731471" y="4803820"/>
            <a:ext cx="1431803" cy="338554"/>
          </a:xfrm>
          <a:prstGeom prst="rect">
            <a:avLst/>
          </a:prstGeom>
          <a:noFill/>
        </p:spPr>
        <p:txBody>
          <a:bodyPr wrap="none" rtlCol="0">
            <a:spAutoFit/>
          </a:bodyPr>
          <a:lstStyle/>
          <a:p>
            <a:pPr algn="ctr"/>
            <a:r>
              <a:rPr lang="en-US" sz="1600" dirty="0">
                <a:solidFill>
                  <a:srgbClr val="50B748"/>
                </a:solidFill>
                <a:latin typeface="Avenir Next" panose="020B0503020202020204" pitchFamily="34" charset="0"/>
              </a:rPr>
              <a:t>High surprise</a:t>
            </a:r>
          </a:p>
        </p:txBody>
      </p:sp>
      <p:sp>
        <p:nvSpPr>
          <p:cNvPr id="34" name="TextBox 33">
            <a:extLst>
              <a:ext uri="{FF2B5EF4-FFF2-40B4-BE49-F238E27FC236}">
                <a16:creationId xmlns:a16="http://schemas.microsoft.com/office/drawing/2014/main" id="{845BD082-F598-394F-ADD6-CBBE46079F35}"/>
              </a:ext>
            </a:extLst>
          </p:cNvPr>
          <p:cNvSpPr txBox="1"/>
          <p:nvPr/>
        </p:nvSpPr>
        <p:spPr>
          <a:xfrm>
            <a:off x="5092746" y="3766682"/>
            <a:ext cx="1128321" cy="338554"/>
          </a:xfrm>
          <a:prstGeom prst="rect">
            <a:avLst/>
          </a:prstGeom>
          <a:noFill/>
        </p:spPr>
        <p:txBody>
          <a:bodyPr wrap="none" rtlCol="0">
            <a:spAutoFit/>
          </a:bodyPr>
          <a:lstStyle/>
          <a:p>
            <a:pPr algn="ctr"/>
            <a:r>
              <a:rPr lang="en-US" sz="1600" dirty="0">
                <a:solidFill>
                  <a:srgbClr val="FF0000"/>
                </a:solidFill>
                <a:latin typeface="Avenir Next" panose="020B0503020202020204" pitchFamily="34" charset="0"/>
              </a:rPr>
              <a:t>Low slope</a:t>
            </a:r>
          </a:p>
        </p:txBody>
      </p:sp>
      <p:cxnSp>
        <p:nvCxnSpPr>
          <p:cNvPr id="4" name="Straight Connector 3">
            <a:extLst>
              <a:ext uri="{FF2B5EF4-FFF2-40B4-BE49-F238E27FC236}">
                <a16:creationId xmlns:a16="http://schemas.microsoft.com/office/drawing/2014/main" id="{34E07F28-4BED-9E4B-9EE6-399FE8F719C8}"/>
              </a:ext>
            </a:extLst>
          </p:cNvPr>
          <p:cNvCxnSpPr>
            <a:cxnSpLocks/>
          </p:cNvCxnSpPr>
          <p:nvPr/>
        </p:nvCxnSpPr>
        <p:spPr>
          <a:xfrm>
            <a:off x="4389883" y="3928177"/>
            <a:ext cx="1" cy="821649"/>
          </a:xfrm>
          <a:prstGeom prst="line">
            <a:avLst/>
          </a:prstGeom>
          <a:ln w="38100">
            <a:solidFill>
              <a:srgbClr val="50B748"/>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712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9" grpId="0"/>
      <p:bldP spid="42" grpId="0"/>
      <p:bldP spid="8" grpId="0"/>
      <p:bldP spid="23" grpId="0"/>
      <p:bldP spid="3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010081"/>
            <a:ext cx="3776870" cy="1015663"/>
          </a:xfrm>
          <a:prstGeom prst="rect">
            <a:avLst/>
          </a:prstGeom>
          <a:noFill/>
        </p:spPr>
        <p:txBody>
          <a:bodyPr wrap="square" rtlCol="0">
            <a:spAutoFit/>
          </a:bodyPr>
          <a:lstStyle/>
          <a:p>
            <a:r>
              <a:rPr lang="en-US" sz="2000" dirty="0">
                <a:latin typeface="Avenir Next" panose="020B0503020202020204" pitchFamily="34" charset="0"/>
              </a:rPr>
              <a:t>Your summarization is itself too complex and difficult to understand.</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Feature attribution / mimic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3" y="1140852"/>
            <a:ext cx="4060587" cy="1938992"/>
          </a:xfrm>
          <a:prstGeom prst="rect">
            <a:avLst/>
          </a:prstGeom>
        </p:spPr>
        <p:txBody>
          <a:bodyPr wrap="square">
            <a:spAutoFit/>
          </a:bodyPr>
          <a:lstStyle/>
          <a:p>
            <a:r>
              <a:rPr lang="en-US" sz="2000" dirty="0">
                <a:latin typeface="Avenir Next" panose="020B0503020202020204" pitchFamily="34" charset="0"/>
              </a:rPr>
              <a:t>Your summarization of many counterfactuals hides too many details. </a:t>
            </a:r>
          </a:p>
          <a:p>
            <a:endParaRPr lang="en-US" sz="2000" dirty="0">
              <a:latin typeface="Avenir Next" panose="020B0503020202020204" pitchFamily="34" charset="0"/>
            </a:endParaRPr>
          </a:p>
          <a:p>
            <a:r>
              <a:rPr lang="en-US" sz="2000" dirty="0">
                <a:latin typeface="Avenir Next" panose="020B0503020202020204" pitchFamily="34" charset="0"/>
              </a:rPr>
              <a:t>You don’t summarize a good set of counterfactuals.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 summary</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Complex summary</a:t>
            </a:r>
          </a:p>
        </p:txBody>
      </p:sp>
      <p:sp>
        <p:nvSpPr>
          <p:cNvPr id="8" name="Rectangle 7">
            <a:extLst>
              <a:ext uri="{FF2B5EF4-FFF2-40B4-BE49-F238E27FC236}">
                <a16:creationId xmlns:a16="http://schemas.microsoft.com/office/drawing/2014/main" id="{0CC2A835-ADE4-654B-BB26-51CCE8013C5B}"/>
              </a:ext>
            </a:extLst>
          </p:cNvPr>
          <p:cNvSpPr/>
          <p:nvPr/>
        </p:nvSpPr>
        <p:spPr>
          <a:xfrm>
            <a:off x="318052" y="205781"/>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5C6BCC6-91FA-8441-BB25-2E3AE9B0B478}"/>
              </a:ext>
            </a:extLst>
          </p:cNvPr>
          <p:cNvSpPr/>
          <p:nvPr/>
        </p:nvSpPr>
        <p:spPr>
          <a:xfrm>
            <a:off x="439732" y="970340"/>
            <a:ext cx="4158772" cy="1280700"/>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A984A45-66AD-8B43-8D6F-EB10E2E95E98}"/>
              </a:ext>
            </a:extLst>
          </p:cNvPr>
          <p:cNvSpPr/>
          <p:nvPr/>
        </p:nvSpPr>
        <p:spPr>
          <a:xfrm>
            <a:off x="630682" y="1140852"/>
            <a:ext cx="4060587" cy="1015663"/>
          </a:xfrm>
          <a:prstGeom prst="rect">
            <a:avLst/>
          </a:prstGeom>
        </p:spPr>
        <p:txBody>
          <a:bodyPr wrap="square">
            <a:spAutoFit/>
          </a:bodyPr>
          <a:lstStyle/>
          <a:p>
            <a:r>
              <a:rPr lang="en-US" sz="2000" dirty="0">
                <a:solidFill>
                  <a:schemeClr val="bg1"/>
                </a:solidFill>
                <a:latin typeface="Avenir Next" panose="020B0503020202020204" pitchFamily="34" charset="0"/>
              </a:rPr>
              <a:t>Your summarization of many counterfactuals hides too many details. </a:t>
            </a:r>
          </a:p>
        </p:txBody>
      </p:sp>
    </p:spTree>
    <p:custDataLst>
      <p:tags r:id="rId1"/>
    </p:custDataLst>
    <p:extLst>
      <p:ext uri="{BB962C8B-B14F-4D97-AF65-F5344CB8AC3E}">
        <p14:creationId xmlns:p14="http://schemas.microsoft.com/office/powerpoint/2010/main" val="7273711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1796852"/>
            <a:ext cx="10415182" cy="40460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E37C7DA-7780-8241-81B5-D3A2993C5607}"/>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108268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10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NA</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2" name="Picture 9">
            <a:extLst>
              <a:ext uri="{FF2B5EF4-FFF2-40B4-BE49-F238E27FC236}">
                <a16:creationId xmlns:a16="http://schemas.microsoft.com/office/drawing/2014/main" id="{427F8CB1-367C-B445-9AF5-F9667C9E80A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7080" y="418250"/>
            <a:ext cx="1120862" cy="1427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Table 59">
            <a:extLst>
              <a:ext uri="{FF2B5EF4-FFF2-40B4-BE49-F238E27FC236}">
                <a16:creationId xmlns:a16="http://schemas.microsoft.com/office/drawing/2014/main" id="{CD32943A-78EB-B145-BDAE-230AC1B88C9A}"/>
              </a:ext>
            </a:extLst>
          </p:cNvPr>
          <p:cNvGraphicFramePr>
            <a:graphicFrameLocks noGrp="1"/>
          </p:cNvGraphicFramePr>
          <p:nvPr>
            <p:extLst>
              <p:ext uri="{D42A27DB-BD31-4B8C-83A1-F6EECF244321}">
                <p14:modId xmlns:p14="http://schemas.microsoft.com/office/powerpoint/2010/main" val="1536272598"/>
              </p:ext>
            </p:extLst>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768552536"/>
                  </a:ext>
                </a:extLst>
              </a:tr>
            </a:tbl>
          </a:graphicData>
        </a:graphic>
      </p:graphicFrame>
      <p:graphicFrame>
        <p:nvGraphicFramePr>
          <p:cNvPr id="8" name="Table 7">
            <a:extLst>
              <a:ext uri="{FF2B5EF4-FFF2-40B4-BE49-F238E27FC236}">
                <a16:creationId xmlns:a16="http://schemas.microsoft.com/office/drawing/2014/main" id="{0C5ADC7E-E065-4744-8129-6435B2B28647}"/>
              </a:ext>
            </a:extLst>
          </p:cNvPr>
          <p:cNvGraphicFramePr>
            <a:graphicFrameLocks noGrp="1"/>
          </p:cNvGraphicFramePr>
          <p:nvPr>
            <p:extLst>
              <p:ext uri="{D42A27DB-BD31-4B8C-83A1-F6EECF244321}">
                <p14:modId xmlns:p14="http://schemas.microsoft.com/office/powerpoint/2010/main" val="3059741491"/>
              </p:ext>
            </p:extLst>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bl>
          </a:graphicData>
        </a:graphic>
      </p:graphicFrame>
      <p:sp>
        <p:nvSpPr>
          <p:cNvPr id="10" name="TextBox 9">
            <a:extLst>
              <a:ext uri="{FF2B5EF4-FFF2-40B4-BE49-F238E27FC236}">
                <a16:creationId xmlns:a16="http://schemas.microsoft.com/office/drawing/2014/main" id="{11495DEF-FCDF-844A-9662-898A161475D7}"/>
              </a:ext>
            </a:extLst>
          </p:cNvPr>
          <p:cNvSpPr txBox="1"/>
          <p:nvPr/>
        </p:nvSpPr>
        <p:spPr>
          <a:xfrm>
            <a:off x="7452268" y="3105009"/>
            <a:ext cx="460382" cy="369332"/>
          </a:xfrm>
          <a:prstGeom prst="rect">
            <a:avLst/>
          </a:prstGeom>
          <a:noFill/>
        </p:spPr>
        <p:txBody>
          <a:bodyPr wrap="none" rtlCol="0">
            <a:spAutoFit/>
          </a:bodyPr>
          <a:lstStyle/>
          <a:p>
            <a:r>
              <a:rPr lang="en-US" dirty="0">
                <a:latin typeface="Andale Mono" panose="020B0509000000000004" pitchFamily="49" charset="0"/>
              </a:rPr>
              <a:t>5%</a:t>
            </a:r>
          </a:p>
        </p:txBody>
      </p:sp>
      <p:sp>
        <p:nvSpPr>
          <p:cNvPr id="11" name="Rectangle 10">
            <a:extLst>
              <a:ext uri="{FF2B5EF4-FFF2-40B4-BE49-F238E27FC236}">
                <a16:creationId xmlns:a16="http://schemas.microsoft.com/office/drawing/2014/main" id="{3008C5F5-33FF-BB4A-858C-0DE1069BAE7A}"/>
              </a:ext>
            </a:extLst>
          </p:cNvPr>
          <p:cNvSpPr/>
          <p:nvPr/>
        </p:nvSpPr>
        <p:spPr>
          <a:xfrm>
            <a:off x="1867892" y="926041"/>
            <a:ext cx="688009" cy="369332"/>
          </a:xfrm>
          <a:prstGeom prst="rect">
            <a:avLst/>
          </a:prstGeom>
        </p:spPr>
        <p:txBody>
          <a:bodyPr wrap="none">
            <a:spAutoFit/>
          </a:bodyPr>
          <a:lstStyle/>
          <a:p>
            <a:r>
              <a:rPr lang="en-US" altLang="en-US" dirty="0">
                <a:latin typeface="Avenir Next" panose="020B0503020202020204" pitchFamily="34" charset="0"/>
              </a:rPr>
              <a:t>Jane</a:t>
            </a:r>
            <a:endParaRPr lang="en-US" dirty="0"/>
          </a:p>
        </p:txBody>
      </p:sp>
    </p:spTree>
    <p:custDataLst>
      <p:tags r:id="rId1"/>
    </p:custDataLst>
    <p:extLst>
      <p:ext uri="{BB962C8B-B14F-4D97-AF65-F5344CB8AC3E}">
        <p14:creationId xmlns:p14="http://schemas.microsoft.com/office/powerpoint/2010/main" val="3301280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2259997"/>
            <a:ext cx="10415182" cy="361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4DD00EE-1BCC-5D4B-AEE7-4909EDF4D3CE}"/>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21739266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2460129"/>
            <a:ext cx="10415182" cy="34447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4DD00EE-1BCC-5D4B-AEE7-4909EDF4D3CE}"/>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31411718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2774195"/>
            <a:ext cx="10415182" cy="31306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48C48AD-D87F-274C-81BE-5C3135CE0E3A}"/>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9399364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3022169"/>
            <a:ext cx="10415182" cy="28826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04506A9-2D04-384C-8B99-959214CA3FD2}"/>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33636054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C46185E-1287-B84C-B67C-EB573B0617B2}"/>
              </a:ext>
            </a:extLst>
          </p:cNvPr>
          <p:cNvSpPr/>
          <p:nvPr/>
        </p:nvSpPr>
        <p:spPr>
          <a:xfrm>
            <a:off x="160653" y="3254643"/>
            <a:ext cx="10415182" cy="26502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BEBD1B6-D719-9F42-ACF6-E58CD8BFCDF4}"/>
              </a:ext>
            </a:extLst>
          </p:cNvPr>
          <p:cNvSpPr>
            <a:spLocks noGrp="1"/>
          </p:cNvSpPr>
          <p:nvPr>
            <p:ph type="title"/>
          </p:nvPr>
        </p:nvSpPr>
        <p:spPr/>
        <p:txBody>
          <a:bodyPr/>
          <a:lstStyle/>
          <a:p>
            <a:r>
              <a:rPr lang="en-US" dirty="0"/>
              <a:t>Mortality risk model</a:t>
            </a:r>
          </a:p>
        </p:txBody>
      </p:sp>
    </p:spTree>
    <p:extLst>
      <p:ext uri="{BB962C8B-B14F-4D97-AF65-F5344CB8AC3E}">
        <p14:creationId xmlns:p14="http://schemas.microsoft.com/office/powerpoint/2010/main" val="4964207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Reveal rare high-magnitude mortality effects</a:t>
            </a:r>
          </a:p>
        </p:txBody>
      </p:sp>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935851" y="1534728"/>
            <a:ext cx="4639984" cy="5114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DAEB0BC-7954-6246-9168-71A5AC613A21}"/>
              </a:ext>
            </a:extLst>
          </p:cNvPr>
          <p:cNvSpPr txBox="1"/>
          <p:nvPr/>
        </p:nvSpPr>
        <p:spPr>
          <a:xfrm>
            <a:off x="7389976" y="2699265"/>
            <a:ext cx="3514552" cy="1815882"/>
          </a:xfrm>
          <a:prstGeom prst="rect">
            <a:avLst/>
          </a:prstGeom>
          <a:noFill/>
        </p:spPr>
        <p:txBody>
          <a:bodyPr wrap="none" rtlCol="0">
            <a:spAutoFit/>
          </a:bodyPr>
          <a:lstStyle/>
          <a:p>
            <a:pPr algn="ctr"/>
            <a:r>
              <a:rPr lang="en-US" sz="2800" dirty="0"/>
              <a:t>Conflates the</a:t>
            </a:r>
          </a:p>
          <a:p>
            <a:pPr algn="ctr"/>
            <a:r>
              <a:rPr lang="en-US" sz="2800" dirty="0">
                <a:solidFill>
                  <a:srgbClr val="0089FA"/>
                </a:solidFill>
              </a:rPr>
              <a:t>prevalence</a:t>
            </a:r>
            <a:r>
              <a:rPr lang="en-US" sz="2800" dirty="0"/>
              <a:t> of an effect</a:t>
            </a:r>
          </a:p>
          <a:p>
            <a:pPr algn="ctr"/>
            <a:r>
              <a:rPr lang="en-US" sz="2800" dirty="0"/>
              <a:t>with the</a:t>
            </a:r>
          </a:p>
          <a:p>
            <a:pPr algn="ctr"/>
            <a:r>
              <a:rPr lang="en-US" sz="2800" dirty="0">
                <a:solidFill>
                  <a:srgbClr val="0089FA"/>
                </a:solidFill>
              </a:rPr>
              <a:t>magnitude</a:t>
            </a:r>
            <a:r>
              <a:rPr lang="en-US" sz="2800" dirty="0"/>
              <a:t> of an effect</a:t>
            </a:r>
          </a:p>
        </p:txBody>
      </p:sp>
      <p:sp>
        <p:nvSpPr>
          <p:cNvPr id="17" name="Title 2">
            <a:extLst>
              <a:ext uri="{FF2B5EF4-FFF2-40B4-BE49-F238E27FC236}">
                <a16:creationId xmlns:a16="http://schemas.microsoft.com/office/drawing/2014/main" id="{67937F11-79D3-CE4B-818D-6E81C55A8944}"/>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venir Next Ultra Light" panose="020B0203020202020204" pitchFamily="34" charset="77"/>
              </a:rPr>
              <a:t>Mortality risk model</a:t>
            </a:r>
          </a:p>
        </p:txBody>
      </p:sp>
    </p:spTree>
    <p:extLst>
      <p:ext uri="{BB962C8B-B14F-4D97-AF65-F5344CB8AC3E}">
        <p14:creationId xmlns:p14="http://schemas.microsoft.com/office/powerpoint/2010/main" val="3200192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7"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D8B35-BE89-4A45-B4D3-DC1B31A4FD2E}"/>
              </a:ext>
            </a:extLst>
          </p:cNvPr>
          <p:cNvSpPr>
            <a:spLocks noGrp="1"/>
          </p:cNvSpPr>
          <p:nvPr>
            <p:ph type="title"/>
          </p:nvPr>
        </p:nvSpPr>
        <p:spPr/>
        <p:txBody>
          <a:bodyPr/>
          <a:lstStyle/>
          <a:p>
            <a:pPr algn="ctr"/>
            <a:r>
              <a:rPr lang="en-US" dirty="0"/>
              <a:t>Representing global model structure with local feature importance values</a:t>
            </a:r>
          </a:p>
        </p:txBody>
      </p:sp>
      <p:grpSp>
        <p:nvGrpSpPr>
          <p:cNvPr id="6" name="Group 5">
            <a:extLst>
              <a:ext uri="{FF2B5EF4-FFF2-40B4-BE49-F238E27FC236}">
                <a16:creationId xmlns:a16="http://schemas.microsoft.com/office/drawing/2014/main" id="{D4718175-4EF6-0B48-A4C9-1A1769362AA9}"/>
              </a:ext>
            </a:extLst>
          </p:cNvPr>
          <p:cNvGrpSpPr/>
          <p:nvPr/>
        </p:nvGrpSpPr>
        <p:grpSpPr>
          <a:xfrm>
            <a:off x="2943224" y="1824300"/>
            <a:ext cx="7016369" cy="4470500"/>
            <a:chOff x="2269289" y="995316"/>
            <a:chExt cx="8233230" cy="5245827"/>
          </a:xfrm>
        </p:grpSpPr>
        <p:pic>
          <p:nvPicPr>
            <p:cNvPr id="7" name="Picture 6">
              <a:extLst>
                <a:ext uri="{FF2B5EF4-FFF2-40B4-BE49-F238E27FC236}">
                  <a16:creationId xmlns:a16="http://schemas.microsoft.com/office/drawing/2014/main" id="{A00C6064-EBBF-CA44-9EE1-AE911D5CD3BC}"/>
                </a:ext>
              </a:extLst>
            </p:cNvPr>
            <p:cNvPicPr>
              <a:picLocks noChangeAspect="1"/>
            </p:cNvPicPr>
            <p:nvPr/>
          </p:nvPicPr>
          <p:blipFill rotWithShape="1">
            <a:blip r:embed="rId2"/>
            <a:srcRect b="1092"/>
            <a:stretch/>
          </p:blipFill>
          <p:spPr>
            <a:xfrm>
              <a:off x="2269289" y="1159912"/>
              <a:ext cx="6918253" cy="5081231"/>
            </a:xfrm>
            <a:prstGeom prst="rect">
              <a:avLst/>
            </a:prstGeom>
          </p:spPr>
        </p:pic>
        <p:sp>
          <p:nvSpPr>
            <p:cNvPr id="8" name="Rectangle 7">
              <a:extLst>
                <a:ext uri="{FF2B5EF4-FFF2-40B4-BE49-F238E27FC236}">
                  <a16:creationId xmlns:a16="http://schemas.microsoft.com/office/drawing/2014/main" id="{7B069858-7F56-9946-A764-24F04B2CE9C2}"/>
                </a:ext>
              </a:extLst>
            </p:cNvPr>
            <p:cNvSpPr/>
            <p:nvPr/>
          </p:nvSpPr>
          <p:spPr>
            <a:xfrm>
              <a:off x="9167204" y="995316"/>
              <a:ext cx="1335315" cy="4636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98150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Reveal rare high-magnitude mortality effects</a:t>
            </a:r>
          </a:p>
        </p:txBody>
      </p:sp>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FA86669-BF40-B349-B67C-9E46333B70EC}"/>
              </a:ext>
            </a:extLst>
          </p:cNvPr>
          <p:cNvSpPr/>
          <p:nvPr/>
        </p:nvSpPr>
        <p:spPr>
          <a:xfrm>
            <a:off x="10575835" y="1796853"/>
            <a:ext cx="905359" cy="4450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8A9644-4FCD-D145-9590-DCAD5237551C}"/>
              </a:ext>
            </a:extLst>
          </p:cNvPr>
          <p:cNvSpPr/>
          <p:nvPr/>
        </p:nvSpPr>
        <p:spPr>
          <a:xfrm>
            <a:off x="5868676" y="1827848"/>
            <a:ext cx="4918143" cy="4077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4072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Reveal rare high-magnitude mortality effects</a:t>
            </a:r>
          </a:p>
        </p:txBody>
      </p:sp>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BA8A9644-4FCD-D145-9590-DCAD5237551C}"/>
              </a:ext>
            </a:extLst>
          </p:cNvPr>
          <p:cNvSpPr/>
          <p:nvPr/>
        </p:nvSpPr>
        <p:spPr>
          <a:xfrm>
            <a:off x="5868676" y="1859796"/>
            <a:ext cx="4918143" cy="37195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B2F479-C14A-5D4A-BAF1-ED28F91B002F}"/>
              </a:ext>
            </a:extLst>
          </p:cNvPr>
          <p:cNvSpPr/>
          <p:nvPr/>
        </p:nvSpPr>
        <p:spPr>
          <a:xfrm>
            <a:off x="8458200" y="5562600"/>
            <a:ext cx="1110343" cy="283028"/>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AE1CC4A-541F-DA47-A290-3929CC882ACC}"/>
              </a:ext>
            </a:extLst>
          </p:cNvPr>
          <p:cNvSpPr txBox="1"/>
          <p:nvPr/>
        </p:nvSpPr>
        <p:spPr>
          <a:xfrm>
            <a:off x="5334948" y="5519448"/>
            <a:ext cx="2866234" cy="369332"/>
          </a:xfrm>
          <a:prstGeom prst="rect">
            <a:avLst/>
          </a:prstGeom>
          <a:noFill/>
        </p:spPr>
        <p:txBody>
          <a:bodyPr wrap="none" rtlCol="0">
            <a:spAutoFit/>
          </a:bodyPr>
          <a:lstStyle/>
          <a:p>
            <a:r>
              <a:rPr lang="en-US" b="1" dirty="0">
                <a:solidFill>
                  <a:srgbClr val="0089FA"/>
                </a:solidFill>
              </a:rPr>
              <a:t>Rare high magnitude effects</a:t>
            </a:r>
          </a:p>
        </p:txBody>
      </p:sp>
    </p:spTree>
    <p:extLst>
      <p:ext uri="{BB962C8B-B14F-4D97-AF65-F5344CB8AC3E}">
        <p14:creationId xmlns:p14="http://schemas.microsoft.com/office/powerpoint/2010/main" val="75414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Reveal rare high-magnitude mortality effects</a:t>
            </a:r>
          </a:p>
        </p:txBody>
      </p:sp>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t="2999" b="59885"/>
          <a:stretch/>
        </p:blipFill>
        <p:spPr>
          <a:xfrm>
            <a:off x="-1767137" y="1534727"/>
            <a:ext cx="15943249" cy="5114105"/>
          </a:xfrm>
          <a:prstGeom prst="rect">
            <a:avLst/>
          </a:prstGeom>
        </p:spPr>
      </p:pic>
      <p:sp>
        <p:nvSpPr>
          <p:cNvPr id="8" name="Rectangle 7">
            <a:extLst>
              <a:ext uri="{FF2B5EF4-FFF2-40B4-BE49-F238E27FC236}">
                <a16:creationId xmlns:a16="http://schemas.microsoft.com/office/drawing/2014/main" id="{1AF0AD40-3B3B-2F42-9AA2-C989E87C1752}"/>
              </a:ext>
            </a:extLst>
          </p:cNvPr>
          <p:cNvSpPr/>
          <p:nvPr/>
        </p:nvSpPr>
        <p:spPr>
          <a:xfrm>
            <a:off x="428276" y="1534727"/>
            <a:ext cx="819847" cy="6632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5E4DDBC-597A-C842-862C-FF25E8E56EFF}"/>
              </a:ext>
            </a:extLst>
          </p:cNvPr>
          <p:cNvSpPr/>
          <p:nvPr/>
        </p:nvSpPr>
        <p:spPr>
          <a:xfrm>
            <a:off x="8458201" y="2198004"/>
            <a:ext cx="1241854" cy="3800024"/>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D4E16DD-C098-B845-B789-C313F167DEF4}"/>
              </a:ext>
            </a:extLst>
          </p:cNvPr>
          <p:cNvSpPr/>
          <p:nvPr/>
        </p:nvSpPr>
        <p:spPr>
          <a:xfrm>
            <a:off x="7088954" y="2198004"/>
            <a:ext cx="1241854" cy="3800024"/>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974A714-0D55-5C42-8F3C-BFCAA412E16A}"/>
              </a:ext>
            </a:extLst>
          </p:cNvPr>
          <p:cNvSpPr txBox="1"/>
          <p:nvPr/>
        </p:nvSpPr>
        <p:spPr>
          <a:xfrm>
            <a:off x="5334948" y="3722448"/>
            <a:ext cx="2781467" cy="369332"/>
          </a:xfrm>
          <a:prstGeom prst="rect">
            <a:avLst/>
          </a:prstGeom>
          <a:noFill/>
        </p:spPr>
        <p:txBody>
          <a:bodyPr wrap="none" rtlCol="0">
            <a:spAutoFit/>
          </a:bodyPr>
          <a:lstStyle/>
          <a:p>
            <a:r>
              <a:rPr lang="en-US" b="1" dirty="0">
                <a:solidFill>
                  <a:srgbClr val="0089FA"/>
                </a:solidFill>
              </a:rPr>
              <a:t>Lots of ways to die young…</a:t>
            </a:r>
          </a:p>
        </p:txBody>
      </p:sp>
      <p:sp>
        <p:nvSpPr>
          <p:cNvPr id="14" name="TextBox 13">
            <a:extLst>
              <a:ext uri="{FF2B5EF4-FFF2-40B4-BE49-F238E27FC236}">
                <a16:creationId xmlns:a16="http://schemas.microsoft.com/office/drawing/2014/main" id="{7A624E2C-7B95-3646-B7BC-86B3E041B50A}"/>
              </a:ext>
            </a:extLst>
          </p:cNvPr>
          <p:cNvSpPr txBox="1"/>
          <p:nvPr/>
        </p:nvSpPr>
        <p:spPr>
          <a:xfrm>
            <a:off x="3908058" y="3722448"/>
            <a:ext cx="3117200" cy="369332"/>
          </a:xfrm>
          <a:prstGeom prst="rect">
            <a:avLst/>
          </a:prstGeom>
          <a:noFill/>
        </p:spPr>
        <p:txBody>
          <a:bodyPr wrap="none" rtlCol="0">
            <a:spAutoFit/>
          </a:bodyPr>
          <a:lstStyle/>
          <a:p>
            <a:r>
              <a:rPr lang="en-US" b="1" dirty="0">
                <a:solidFill>
                  <a:srgbClr val="0089FA"/>
                </a:solidFill>
              </a:rPr>
              <a:t>Not many ways to live longer…</a:t>
            </a:r>
          </a:p>
        </p:txBody>
      </p:sp>
      <p:sp>
        <p:nvSpPr>
          <p:cNvPr id="15" name="Rectangle 14">
            <a:extLst>
              <a:ext uri="{FF2B5EF4-FFF2-40B4-BE49-F238E27FC236}">
                <a16:creationId xmlns:a16="http://schemas.microsoft.com/office/drawing/2014/main" id="{B50562AB-83E6-6249-9841-AF7A22591027}"/>
              </a:ext>
            </a:extLst>
          </p:cNvPr>
          <p:cNvSpPr/>
          <p:nvPr/>
        </p:nvSpPr>
        <p:spPr>
          <a:xfrm>
            <a:off x="534745" y="2444464"/>
            <a:ext cx="9275681" cy="369332"/>
          </a:xfrm>
          <a:prstGeom prst="rect">
            <a:avLst/>
          </a:prstGeom>
          <a:noFill/>
          <a:ln w="38100">
            <a:solidFill>
              <a:srgbClr val="0089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528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xit" presetSubtype="0" fill="hold" grpId="1" nodeType="withEffect">
                                  <p:stCondLst>
                                    <p:cond delay="0"/>
                                  </p:stCondLst>
                                  <p:childTnLst>
                                    <p:set>
                                      <p:cBhvr>
                                        <p:cTn id="14" dur="1" fill="hold">
                                          <p:stCondLst>
                                            <p:cond delay="0"/>
                                          </p:stCondLst>
                                        </p:cTn>
                                        <p:tgtEl>
                                          <p:spTgt spid="11"/>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3"/>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4"/>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p:bldP spid="13" grpId="1"/>
      <p:bldP spid="14" grpId="0"/>
      <p:bldP spid="14" grpId="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extLst>
              <p:ext uri="{D42A27DB-BD31-4B8C-83A1-F6EECF244321}">
                <p14:modId xmlns:p14="http://schemas.microsoft.com/office/powerpoint/2010/main" val="3251916644"/>
              </p:ext>
            </p:extLst>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10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52268" y="3105009"/>
            <a:ext cx="598241" cy="369332"/>
          </a:xfrm>
          <a:prstGeom prst="rect">
            <a:avLst/>
          </a:prstGeom>
          <a:noFill/>
        </p:spPr>
        <p:txBody>
          <a:bodyPr wrap="none" rtlCol="0">
            <a:spAutoFit/>
          </a:bodyPr>
          <a:lstStyle/>
          <a:p>
            <a:r>
              <a:rPr lang="en-US" dirty="0">
                <a:latin typeface="Andale Mono" panose="020B0509000000000004" pitchFamily="49" charset="0"/>
              </a:rPr>
              <a:t>17%</a:t>
            </a:r>
          </a:p>
        </p:txBody>
      </p:sp>
      <p:pic>
        <p:nvPicPr>
          <p:cNvPr id="18" name="Picture 17">
            <a:extLst>
              <a:ext uri="{FF2B5EF4-FFF2-40B4-BE49-F238E27FC236}">
                <a16:creationId xmlns:a16="http://schemas.microsoft.com/office/drawing/2014/main" id="{E783D612-331E-6143-A885-F8C407390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319987"/>
            <a:ext cx="538610" cy="711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9">
            <a:extLst>
              <a:ext uri="{FF2B5EF4-FFF2-40B4-BE49-F238E27FC236}">
                <a16:creationId xmlns:a16="http://schemas.microsoft.com/office/drawing/2014/main" id="{0A0B8A88-C79D-D744-8A53-DE0B753B2AC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9787" y="1122699"/>
            <a:ext cx="537157" cy="68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Straight Connector 19">
            <a:extLst>
              <a:ext uri="{FF2B5EF4-FFF2-40B4-BE49-F238E27FC236}">
                <a16:creationId xmlns:a16="http://schemas.microsoft.com/office/drawing/2014/main" id="{62179001-901B-834B-B0AA-F70ACD613144}"/>
              </a:ext>
            </a:extLst>
          </p:cNvPr>
          <p:cNvCxnSpPr>
            <a:cxnSpLocks/>
          </p:cNvCxnSpPr>
          <p:nvPr/>
        </p:nvCxnSpPr>
        <p:spPr>
          <a:xfrm flipV="1">
            <a:off x="640124" y="538931"/>
            <a:ext cx="1139325" cy="1040629"/>
          </a:xfrm>
          <a:prstGeom prst="line">
            <a:avLst/>
          </a:prstGeom>
          <a:ln w="1905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2" name="Right Triangle 1">
            <a:extLst>
              <a:ext uri="{FF2B5EF4-FFF2-40B4-BE49-F238E27FC236}">
                <a16:creationId xmlns:a16="http://schemas.microsoft.com/office/drawing/2014/main" id="{34183461-288B-6D49-A8D4-D9F7F3672D6A}"/>
              </a:ext>
            </a:extLst>
          </p:cNvPr>
          <p:cNvSpPr/>
          <p:nvPr/>
        </p:nvSpPr>
        <p:spPr>
          <a:xfrm rot="16200000">
            <a:off x="7163296" y="31675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0132788-90FC-CF4D-8546-EB3392F2818F}"/>
              </a:ext>
            </a:extLst>
          </p:cNvPr>
          <p:cNvSpPr txBox="1"/>
          <p:nvPr/>
        </p:nvSpPr>
        <p:spPr>
          <a:xfrm>
            <a:off x="2941254" y="4871433"/>
            <a:ext cx="6438146" cy="1200329"/>
          </a:xfrm>
          <a:prstGeom prst="rect">
            <a:avLst/>
          </a:prstGeom>
          <a:noFill/>
        </p:spPr>
        <p:txBody>
          <a:bodyPr wrap="square" rtlCol="0">
            <a:spAutoFit/>
          </a:bodyPr>
          <a:lstStyle/>
          <a:p>
            <a:pPr algn="ctr"/>
            <a:r>
              <a:rPr lang="en-US" sz="2400" b="1" dirty="0">
                <a:latin typeface="Avenir Next" panose="020B0503020202020204" pitchFamily="34" charset="0"/>
              </a:rPr>
              <a:t>Counterfactual explanation:</a:t>
            </a:r>
          </a:p>
          <a:p>
            <a:pPr algn="ctr"/>
            <a:r>
              <a:rPr lang="en-US" sz="2400" dirty="0">
                <a:latin typeface="Avenir Next" panose="020B0503020202020204" pitchFamily="34" charset="0"/>
              </a:rPr>
              <a:t>Example of how changing the input changes the output </a:t>
            </a:r>
          </a:p>
        </p:txBody>
      </p:sp>
    </p:spTree>
    <p:custDataLst>
      <p:tags r:id="rId1"/>
    </p:custDataLst>
    <p:extLst>
      <p:ext uri="{BB962C8B-B14F-4D97-AF65-F5344CB8AC3E}">
        <p14:creationId xmlns:p14="http://schemas.microsoft.com/office/powerpoint/2010/main" val="22999862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000" dirty="0">
                    <a:solidFill>
                      <a:schemeClr val="tx1"/>
                    </a:solidFill>
                  </a:rPr>
                  <a:t>Linear model</a:t>
                </a:r>
              </a:p>
              <a:p>
                <a:pPr algn="ctr">
                  <a:defRPr/>
                </a:pPr>
                <a14:m>
                  <m:oMathPara xmlns:m="http://schemas.openxmlformats.org/officeDocument/2006/math">
                    <m:oMathParaPr>
                      <m:jc m:val="centerGroup"/>
                    </m:oMathParaPr>
                    <m:oMath xmlns:m="http://schemas.openxmlformats.org/officeDocument/2006/math">
                      <m:r>
                        <a:rPr lang="en-US" sz="2000" i="1">
                          <a:solidFill>
                            <a:schemeClr val="tx1"/>
                          </a:solidFill>
                          <a:latin typeface="Cambria Math" panose="02040503050406030204" pitchFamily="18" charset="0"/>
                        </a:rPr>
                        <m:t>𝛽</m:t>
                      </m:r>
                      <m:r>
                        <a:rPr lang="en-US" sz="2000" i="1">
                          <a:solidFill>
                            <a:schemeClr val="tx1"/>
                          </a:solidFill>
                          <a:latin typeface="Cambria Math" panose="02040503050406030204" pitchFamily="18" charset="0"/>
                          <a:ea typeface="Cambria Math" panose="02040503050406030204" pitchFamily="18" charset="0"/>
                        </a:rPr>
                        <m:t>∙</m:t>
                      </m:r>
                      <m:r>
                        <a:rPr lang="en-US" sz="2000" i="1">
                          <a:solidFill>
                            <a:schemeClr val="tx1"/>
                          </a:solidFill>
                          <a:latin typeface="Cambria Math" panose="02040503050406030204" pitchFamily="18" charset="0"/>
                        </a:rPr>
                        <m:t>𝑥</m:t>
                      </m:r>
                    </m:oMath>
                  </m:oMathPara>
                </a14:m>
                <a:endParaRPr lang="en-US" sz="2000" dirty="0">
                  <a:latin typeface="Andale Mono" panose="020B0509000000000004" pitchFamily="49" charset="0"/>
                </a:endParaRPr>
              </a:p>
            </p:txBody>
          </p:sp>
        </mc:Choice>
        <mc:Fallback>
          <p:sp>
            <p:nvSpPr>
              <p:cNvPr id="4" name="Rectangle 3">
                <a:extLst>
                  <a:ext uri="{FF2B5EF4-FFF2-40B4-BE49-F238E27FC236}">
                    <a16:creationId xmlns:a16="http://schemas.microsoft.com/office/drawing/2014/main" id="{29FDBA95-00CF-E748-94E8-A2788EAD9FF1}"/>
                  </a:ext>
                </a:extLst>
              </p:cNvPr>
              <p:cNvSpPr>
                <a:spLocks noRot="1" noChangeAspect="1" noMove="1" noResize="1" noEditPoints="1" noAdjustHandles="1" noChangeArrowheads="1" noChangeShapeType="1" noTextEdit="1"/>
              </p:cNvSpPr>
              <p:nvPr/>
            </p:nvSpPr>
            <p:spPr>
              <a:xfrm>
                <a:off x="3796983" y="2687503"/>
                <a:ext cx="2779625" cy="1155499"/>
              </a:xfrm>
              <a:prstGeom prst="rect">
                <a:avLst/>
              </a:prstGeom>
              <a:blipFill>
                <a:blip r:embed="rId4"/>
                <a:stretch>
                  <a:fillRect/>
                </a:stretch>
              </a:blipFill>
              <a:ln w="50800">
                <a:solidFill>
                  <a:schemeClr val="tx1"/>
                </a:solidFill>
              </a:ln>
            </p:spPr>
            <p:txBody>
              <a:bodyPr/>
              <a:lstStyle/>
              <a:p>
                <a:r>
                  <a:rPr lang="en-US">
                    <a:noFill/>
                  </a:rPr>
                  <a:t> </a:t>
                </a:r>
              </a:p>
            </p:txBody>
          </p:sp>
        </mc:Fallback>
      </mc:AlternateContent>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5"/>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6"/>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30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pic>
        <p:nvPicPr>
          <p:cNvPr id="16" name="Picture 15">
            <a:extLst>
              <a:ext uri="{FF2B5EF4-FFF2-40B4-BE49-F238E27FC236}">
                <a16:creationId xmlns:a16="http://schemas.microsoft.com/office/drawing/2014/main" id="{C49E5AFC-97F4-0A44-B7FB-0506431959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2268" y="491060"/>
            <a:ext cx="1072344" cy="14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52268" y="3105009"/>
            <a:ext cx="598241" cy="369332"/>
          </a:xfrm>
          <a:prstGeom prst="rect">
            <a:avLst/>
          </a:prstGeom>
          <a:noFill/>
        </p:spPr>
        <p:txBody>
          <a:bodyPr wrap="none" rtlCol="0">
            <a:spAutoFit/>
          </a:bodyPr>
          <a:lstStyle/>
          <a:p>
            <a:r>
              <a:rPr lang="en-US" dirty="0">
                <a:latin typeface="Andale Mono" panose="020B0509000000000004" pitchFamily="49" charset="0"/>
              </a:rPr>
              <a:t>22%</a:t>
            </a:r>
          </a:p>
        </p:txBody>
      </p:sp>
      <p:sp>
        <p:nvSpPr>
          <p:cNvPr id="9" name="Rectangle 8">
            <a:extLst>
              <a:ext uri="{FF2B5EF4-FFF2-40B4-BE49-F238E27FC236}">
                <a16:creationId xmlns:a16="http://schemas.microsoft.com/office/drawing/2014/main" id="{2439CAC7-3731-AD44-9CCA-0B96558BD55A}"/>
              </a:ext>
            </a:extLst>
          </p:cNvPr>
          <p:cNvSpPr/>
          <p:nvPr/>
        </p:nvSpPr>
        <p:spPr>
          <a:xfrm>
            <a:off x="1867892" y="926041"/>
            <a:ext cx="708848" cy="369332"/>
          </a:xfrm>
          <a:prstGeom prst="rect">
            <a:avLst/>
          </a:prstGeom>
        </p:spPr>
        <p:txBody>
          <a:bodyPr wrap="none">
            <a:spAutoFit/>
          </a:bodyPr>
          <a:lstStyle/>
          <a:p>
            <a:r>
              <a:rPr lang="en-US" altLang="en-US" dirty="0">
                <a:latin typeface="Avenir Next" panose="020B0503020202020204" pitchFamily="34" charset="0"/>
              </a:rPr>
              <a:t>John</a:t>
            </a:r>
            <a:endParaRPr lang="en-US" dirty="0"/>
          </a:p>
        </p:txBody>
      </p:sp>
      <p:sp>
        <p:nvSpPr>
          <p:cNvPr id="2" name="TextBox 1">
            <a:extLst>
              <a:ext uri="{FF2B5EF4-FFF2-40B4-BE49-F238E27FC236}">
                <a16:creationId xmlns:a16="http://schemas.microsoft.com/office/drawing/2014/main" id="{6E9682BA-6D58-8B4F-B89E-0F135F670CF0}"/>
              </a:ext>
            </a:extLst>
          </p:cNvPr>
          <p:cNvSpPr txBox="1"/>
          <p:nvPr/>
        </p:nvSpPr>
        <p:spPr>
          <a:xfrm>
            <a:off x="2941254" y="5128877"/>
            <a:ext cx="6438146" cy="830997"/>
          </a:xfrm>
          <a:prstGeom prst="rect">
            <a:avLst/>
          </a:prstGeom>
          <a:noFill/>
        </p:spPr>
        <p:txBody>
          <a:bodyPr wrap="square" rtlCol="0">
            <a:spAutoFit/>
          </a:bodyPr>
          <a:lstStyle/>
          <a:p>
            <a:pPr algn="ctr"/>
            <a:r>
              <a:rPr lang="en-US" sz="2400" b="1" dirty="0">
                <a:latin typeface="Avenir Next" panose="020B0503020202020204" pitchFamily="34" charset="0"/>
              </a:rPr>
              <a:t>Interpretable models:</a:t>
            </a:r>
          </a:p>
          <a:p>
            <a:pPr algn="ctr"/>
            <a:r>
              <a:rPr lang="en-US" sz="2400" dirty="0">
                <a:latin typeface="Avenir Next" panose="020B0503020202020204" pitchFamily="34" charset="0"/>
              </a:rPr>
              <a:t>Let the model be its own explanation. </a:t>
            </a:r>
          </a:p>
        </p:txBody>
      </p:sp>
    </p:spTree>
    <p:custDataLst>
      <p:tags r:id="rId1"/>
    </p:custDataLst>
    <p:extLst>
      <p:ext uri="{BB962C8B-B14F-4D97-AF65-F5344CB8AC3E}">
        <p14:creationId xmlns:p14="http://schemas.microsoft.com/office/powerpoint/2010/main" val="1047873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400110"/>
          </a:xfrm>
          <a:prstGeom prst="rect">
            <a:avLst/>
          </a:prstGeom>
          <a:noFill/>
        </p:spPr>
        <p:txBody>
          <a:bodyPr wrap="square" rtlCol="0">
            <a:spAutoFit/>
          </a:bodyPr>
          <a:lstStyle/>
          <a:p>
            <a:pPr algn="ctr"/>
            <a:r>
              <a:rPr lang="en-US" sz="2000" b="1" dirty="0">
                <a:latin typeface="Avenir Next" panose="020B0503020202020204" pitchFamily="34" charset="0"/>
              </a:rPr>
              <a:t>Pick your model class</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your optimization method</a:t>
            </a:r>
            <a:endParaRPr lang="en-US" sz="2000" dirty="0">
              <a:latin typeface="Avenir Next" panose="020B0503020202020204" pitchFamily="34" charset="0"/>
            </a:endParaRP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what explanation methods you will use</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Parameter reporting</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Partial dependence</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Feature attribution</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Exact</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Greedy</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Gradient boosting</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Interpretable models</a:t>
            </a:r>
          </a:p>
        </p:txBody>
      </p:sp>
      <p:sp>
        <p:nvSpPr>
          <p:cNvPr id="4" name="Rounded Rectangle 3">
            <a:extLst>
              <a:ext uri="{FF2B5EF4-FFF2-40B4-BE49-F238E27FC236}">
                <a16:creationId xmlns:a16="http://schemas.microsoft.com/office/drawing/2014/main" id="{28DC089B-B888-BF4D-BF76-F53B3E18D9BE}"/>
              </a:ext>
            </a:extLst>
          </p:cNvPr>
          <p:cNvSpPr/>
          <p:nvPr/>
        </p:nvSpPr>
        <p:spPr>
          <a:xfrm>
            <a:off x="940905"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Linear model</a:t>
            </a:r>
          </a:p>
        </p:txBody>
      </p:sp>
      <p:sp>
        <p:nvSpPr>
          <p:cNvPr id="5" name="Rounded Rectangle 4">
            <a:extLst>
              <a:ext uri="{FF2B5EF4-FFF2-40B4-BE49-F238E27FC236}">
                <a16:creationId xmlns:a16="http://schemas.microsoft.com/office/drawing/2014/main" id="{3C854D3F-A47F-F146-B792-6F23E1452363}"/>
              </a:ext>
            </a:extLst>
          </p:cNvPr>
          <p:cNvSpPr/>
          <p:nvPr/>
        </p:nvSpPr>
        <p:spPr>
          <a:xfrm>
            <a:off x="940905"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Decision tree</a:t>
            </a:r>
          </a:p>
        </p:txBody>
      </p:sp>
      <p:sp>
        <p:nvSpPr>
          <p:cNvPr id="6" name="Rounded Rectangle 5">
            <a:extLst>
              <a:ext uri="{FF2B5EF4-FFF2-40B4-BE49-F238E27FC236}">
                <a16:creationId xmlns:a16="http://schemas.microsoft.com/office/drawing/2014/main" id="{CD0D9720-79A9-E544-97A5-FA8D5693F89B}"/>
              </a:ext>
            </a:extLst>
          </p:cNvPr>
          <p:cNvSpPr/>
          <p:nvPr/>
        </p:nvSpPr>
        <p:spPr>
          <a:xfrm>
            <a:off x="940904"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GAM</a:t>
            </a:r>
          </a:p>
        </p:txBody>
      </p:sp>
      <p:sp>
        <p:nvSpPr>
          <p:cNvPr id="7" name="Rounded Rectangle 6">
            <a:extLst>
              <a:ext uri="{FF2B5EF4-FFF2-40B4-BE49-F238E27FC236}">
                <a16:creationId xmlns:a16="http://schemas.microsoft.com/office/drawing/2014/main" id="{32842C53-4536-4E4B-9FEE-21D9C1F4754E}"/>
              </a:ext>
            </a:extLst>
          </p:cNvPr>
          <p:cNvSpPr/>
          <p:nvPr/>
        </p:nvSpPr>
        <p:spPr>
          <a:xfrm>
            <a:off x="940904"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Tree>
    <p:custDataLst>
      <p:tags r:id="rId1"/>
    </p:custDataLst>
    <p:extLst>
      <p:ext uri="{BB962C8B-B14F-4D97-AF65-F5344CB8AC3E}">
        <p14:creationId xmlns:p14="http://schemas.microsoft.com/office/powerpoint/2010/main" val="23681660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257442"/>
            <a:ext cx="3776870" cy="707886"/>
          </a:xfrm>
          <a:prstGeom prst="rect">
            <a:avLst/>
          </a:prstGeom>
          <a:noFill/>
        </p:spPr>
        <p:txBody>
          <a:bodyPr wrap="square" rtlCol="0">
            <a:spAutoFit/>
          </a:bodyPr>
          <a:lstStyle/>
          <a:p>
            <a:r>
              <a:rPr lang="en-US" sz="2000" dirty="0">
                <a:latin typeface="Avenir Next" panose="020B0503020202020204" pitchFamily="34" charset="0"/>
              </a:rPr>
              <a:t>Your model may smuggle in hard to explain behavior.</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Interpretable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2" y="2010081"/>
            <a:ext cx="4550918" cy="1015663"/>
          </a:xfrm>
          <a:prstGeom prst="rect">
            <a:avLst/>
          </a:prstGeom>
        </p:spPr>
        <p:txBody>
          <a:bodyPr wrap="square">
            <a:spAutoFit/>
          </a:bodyPr>
          <a:lstStyle/>
          <a:p>
            <a:r>
              <a:rPr lang="en-US" sz="2000" dirty="0">
                <a:latin typeface="Avenir Next" panose="020B0503020202020204" pitchFamily="34" charset="0"/>
              </a:rPr>
              <a:t>Your model may have lower performance, and/or it may achieve its performance in unintuitive ways.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Simple/High bias</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Flexible/Low bias</a:t>
            </a:r>
          </a:p>
        </p:txBody>
      </p:sp>
      <p:sp>
        <p:nvSpPr>
          <p:cNvPr id="5" name="Rectangle 4">
            <a:extLst>
              <a:ext uri="{FF2B5EF4-FFF2-40B4-BE49-F238E27FC236}">
                <a16:creationId xmlns:a16="http://schemas.microsoft.com/office/drawing/2014/main" id="{37AC9A86-1781-0540-9886-D7752D48BFBA}"/>
              </a:ext>
            </a:extLst>
          </p:cNvPr>
          <p:cNvSpPr/>
          <p:nvPr/>
        </p:nvSpPr>
        <p:spPr>
          <a:xfrm>
            <a:off x="3963604" y="4091662"/>
            <a:ext cx="4550918" cy="2246769"/>
          </a:xfrm>
          <a:prstGeom prst="rect">
            <a:avLst/>
          </a:prstGeom>
        </p:spPr>
        <p:txBody>
          <a:bodyPr wrap="square">
            <a:spAutoFit/>
          </a:bodyPr>
          <a:lstStyle/>
          <a:p>
            <a:r>
              <a:rPr lang="en-US" sz="2000" dirty="0">
                <a:latin typeface="Avenir Next" panose="020B0503020202020204" pitchFamily="34" charset="0"/>
              </a:rPr>
              <a:t>Interpretable models still need explained, and the type of explanation you need may be different than the form of your model.</a:t>
            </a:r>
          </a:p>
          <a:p>
            <a:endParaRPr lang="en-US" sz="2000" dirty="0">
              <a:latin typeface="Avenir Next" panose="020B0503020202020204" pitchFamily="34" charset="0"/>
            </a:endParaRPr>
          </a:p>
          <a:p>
            <a:r>
              <a:rPr lang="en-US" sz="2000" dirty="0">
                <a:latin typeface="Avenir Next" panose="020B0503020202020204" pitchFamily="34" charset="0"/>
              </a:rPr>
              <a:t>Models are often just a part of a larger system that needs explained.</a:t>
            </a:r>
          </a:p>
        </p:txBody>
      </p:sp>
    </p:spTree>
    <p:custDataLst>
      <p:tags r:id="rId1"/>
    </p:custDataLst>
    <p:extLst>
      <p:ext uri="{BB962C8B-B14F-4D97-AF65-F5344CB8AC3E}">
        <p14:creationId xmlns:p14="http://schemas.microsoft.com/office/powerpoint/2010/main" val="8769474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257442"/>
            <a:ext cx="3776870" cy="707886"/>
          </a:xfrm>
          <a:prstGeom prst="rect">
            <a:avLst/>
          </a:prstGeom>
          <a:noFill/>
        </p:spPr>
        <p:txBody>
          <a:bodyPr wrap="square" rtlCol="0">
            <a:spAutoFit/>
          </a:bodyPr>
          <a:lstStyle/>
          <a:p>
            <a:r>
              <a:rPr lang="en-US" sz="2000" dirty="0">
                <a:latin typeface="Avenir Next" panose="020B0503020202020204" pitchFamily="34" charset="0"/>
              </a:rPr>
              <a:t>Your model may smuggle in hard to explain behavior.</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Interpretable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2" y="2010081"/>
            <a:ext cx="4550918" cy="1015663"/>
          </a:xfrm>
          <a:prstGeom prst="rect">
            <a:avLst/>
          </a:prstGeom>
        </p:spPr>
        <p:txBody>
          <a:bodyPr wrap="square">
            <a:spAutoFit/>
          </a:bodyPr>
          <a:lstStyle/>
          <a:p>
            <a:r>
              <a:rPr lang="en-US" sz="2000" dirty="0">
                <a:latin typeface="Avenir Next" panose="020B0503020202020204" pitchFamily="34" charset="0"/>
              </a:rPr>
              <a:t>Your model may have lower performance, and/or it may achieve its performance in unintuitive ways.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Simple/High bias</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Flexible/Low bias</a:t>
            </a:r>
          </a:p>
        </p:txBody>
      </p:sp>
      <p:sp>
        <p:nvSpPr>
          <p:cNvPr id="5" name="Rectangle 4">
            <a:extLst>
              <a:ext uri="{FF2B5EF4-FFF2-40B4-BE49-F238E27FC236}">
                <a16:creationId xmlns:a16="http://schemas.microsoft.com/office/drawing/2014/main" id="{37AC9A86-1781-0540-9886-D7752D48BFBA}"/>
              </a:ext>
            </a:extLst>
          </p:cNvPr>
          <p:cNvSpPr/>
          <p:nvPr/>
        </p:nvSpPr>
        <p:spPr>
          <a:xfrm>
            <a:off x="3963604" y="4091662"/>
            <a:ext cx="4550918" cy="2246769"/>
          </a:xfrm>
          <a:prstGeom prst="rect">
            <a:avLst/>
          </a:prstGeom>
        </p:spPr>
        <p:txBody>
          <a:bodyPr wrap="square">
            <a:spAutoFit/>
          </a:bodyPr>
          <a:lstStyle/>
          <a:p>
            <a:r>
              <a:rPr lang="en-US" sz="2000" dirty="0">
                <a:latin typeface="Avenir Next" panose="020B0503020202020204" pitchFamily="34" charset="0"/>
              </a:rPr>
              <a:t>Interpretable models still need explained, and the type of explanation you need may be different than the form of your model.</a:t>
            </a:r>
          </a:p>
          <a:p>
            <a:endParaRPr lang="en-US" sz="2000" dirty="0">
              <a:latin typeface="Avenir Next" panose="020B0503020202020204" pitchFamily="34" charset="0"/>
            </a:endParaRPr>
          </a:p>
          <a:p>
            <a:r>
              <a:rPr lang="en-US" sz="2000" dirty="0">
                <a:latin typeface="Avenir Next" panose="020B0503020202020204" pitchFamily="34" charset="0"/>
              </a:rPr>
              <a:t>Models are often just a part of a larger system that needs explained.</a:t>
            </a:r>
          </a:p>
        </p:txBody>
      </p:sp>
      <p:sp>
        <p:nvSpPr>
          <p:cNvPr id="8" name="Rectangle 7">
            <a:extLst>
              <a:ext uri="{FF2B5EF4-FFF2-40B4-BE49-F238E27FC236}">
                <a16:creationId xmlns:a16="http://schemas.microsoft.com/office/drawing/2014/main" id="{CD934889-C750-B645-9F22-8B2F142E2E8F}"/>
              </a:ext>
            </a:extLst>
          </p:cNvPr>
          <p:cNvSpPr/>
          <p:nvPr/>
        </p:nvSpPr>
        <p:spPr>
          <a:xfrm>
            <a:off x="318052" y="205781"/>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381E79C0-59F3-2145-A32E-482AEBC70787}"/>
              </a:ext>
            </a:extLst>
          </p:cNvPr>
          <p:cNvSpPr/>
          <p:nvPr/>
        </p:nvSpPr>
        <p:spPr>
          <a:xfrm>
            <a:off x="426480" y="1908313"/>
            <a:ext cx="4755120" cy="1258956"/>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FF7C569-183E-F74F-96E0-B449EC481A09}"/>
              </a:ext>
            </a:extLst>
          </p:cNvPr>
          <p:cNvSpPr/>
          <p:nvPr/>
        </p:nvSpPr>
        <p:spPr>
          <a:xfrm>
            <a:off x="630682" y="2010080"/>
            <a:ext cx="4550918" cy="1015663"/>
          </a:xfrm>
          <a:prstGeom prst="rect">
            <a:avLst/>
          </a:prstGeom>
        </p:spPr>
        <p:txBody>
          <a:bodyPr wrap="square">
            <a:spAutoFit/>
          </a:bodyPr>
          <a:lstStyle/>
          <a:p>
            <a:r>
              <a:rPr lang="en-US" sz="2000" dirty="0">
                <a:solidFill>
                  <a:schemeClr val="bg1"/>
                </a:solidFill>
                <a:latin typeface="Avenir Next" panose="020B0503020202020204" pitchFamily="34" charset="0"/>
              </a:rPr>
              <a:t>Your model may have lower performance, and/or it may achieve its performance in unintuitive ways.</a:t>
            </a:r>
          </a:p>
        </p:txBody>
      </p:sp>
    </p:spTree>
    <p:custDataLst>
      <p:tags r:id="rId1"/>
    </p:custDataLst>
    <p:extLst>
      <p:ext uri="{BB962C8B-B14F-4D97-AF65-F5344CB8AC3E}">
        <p14:creationId xmlns:p14="http://schemas.microsoft.com/office/powerpoint/2010/main" val="37573083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ell phone&#10;&#10;Description automatically generated">
            <a:extLst>
              <a:ext uri="{FF2B5EF4-FFF2-40B4-BE49-F238E27FC236}">
                <a16:creationId xmlns:a16="http://schemas.microsoft.com/office/drawing/2014/main" id="{91A264BB-C68F-B041-BE7D-05A6E08AB276}"/>
              </a:ext>
            </a:extLst>
          </p:cNvPr>
          <p:cNvPicPr>
            <a:picLocks noChangeAspect="1"/>
          </p:cNvPicPr>
          <p:nvPr/>
        </p:nvPicPr>
        <p:blipFill>
          <a:blip r:embed="rId3"/>
          <a:stretch>
            <a:fillRect/>
          </a:stretch>
        </p:blipFill>
        <p:spPr>
          <a:xfrm>
            <a:off x="571092" y="307110"/>
            <a:ext cx="10277117" cy="6243780"/>
          </a:xfrm>
          <a:prstGeom prst="rect">
            <a:avLst/>
          </a:prstGeom>
        </p:spPr>
      </p:pic>
      <p:sp>
        <p:nvSpPr>
          <p:cNvPr id="9" name="Rectangle 8">
            <a:extLst>
              <a:ext uri="{FF2B5EF4-FFF2-40B4-BE49-F238E27FC236}">
                <a16:creationId xmlns:a16="http://schemas.microsoft.com/office/drawing/2014/main" id="{E83D9A18-BD9D-D74D-8373-F3418704850F}"/>
              </a:ext>
            </a:extLst>
          </p:cNvPr>
          <p:cNvSpPr/>
          <p:nvPr/>
        </p:nvSpPr>
        <p:spPr>
          <a:xfrm>
            <a:off x="242888" y="2043113"/>
            <a:ext cx="9815512" cy="2000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6A5D8C3-CE0D-F045-8C90-86E53751A0C5}"/>
              </a:ext>
            </a:extLst>
          </p:cNvPr>
          <p:cNvSpPr/>
          <p:nvPr/>
        </p:nvSpPr>
        <p:spPr>
          <a:xfrm>
            <a:off x="571092" y="4043363"/>
            <a:ext cx="9815512" cy="2143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1561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257442"/>
            <a:ext cx="3776870" cy="707886"/>
          </a:xfrm>
          <a:prstGeom prst="rect">
            <a:avLst/>
          </a:prstGeom>
          <a:noFill/>
        </p:spPr>
        <p:txBody>
          <a:bodyPr wrap="square" rtlCol="0">
            <a:spAutoFit/>
          </a:bodyPr>
          <a:lstStyle/>
          <a:p>
            <a:r>
              <a:rPr lang="en-US" sz="2000" dirty="0">
                <a:latin typeface="Avenir Next" panose="020B0503020202020204" pitchFamily="34" charset="0"/>
              </a:rPr>
              <a:t>Your model may smuggle in hard to explain behavior.</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8584998"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Interpretable models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2" y="2010081"/>
            <a:ext cx="4550918" cy="1015663"/>
          </a:xfrm>
          <a:prstGeom prst="rect">
            <a:avLst/>
          </a:prstGeom>
        </p:spPr>
        <p:txBody>
          <a:bodyPr wrap="square">
            <a:spAutoFit/>
          </a:bodyPr>
          <a:lstStyle/>
          <a:p>
            <a:r>
              <a:rPr lang="en-US" sz="2000" dirty="0">
                <a:latin typeface="Avenir Next" panose="020B0503020202020204" pitchFamily="34" charset="0"/>
              </a:rPr>
              <a:t>Your model may have lower performance, and/or it may achieve its performance in unintuitive ways.</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Simple/High bias</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Flexible/Low bias</a:t>
            </a:r>
          </a:p>
        </p:txBody>
      </p:sp>
      <p:sp>
        <p:nvSpPr>
          <p:cNvPr id="5" name="Rectangle 4">
            <a:extLst>
              <a:ext uri="{FF2B5EF4-FFF2-40B4-BE49-F238E27FC236}">
                <a16:creationId xmlns:a16="http://schemas.microsoft.com/office/drawing/2014/main" id="{37AC9A86-1781-0540-9886-D7752D48BFBA}"/>
              </a:ext>
            </a:extLst>
          </p:cNvPr>
          <p:cNvSpPr/>
          <p:nvPr/>
        </p:nvSpPr>
        <p:spPr>
          <a:xfrm>
            <a:off x="3963604" y="4091662"/>
            <a:ext cx="4550918" cy="2246769"/>
          </a:xfrm>
          <a:prstGeom prst="rect">
            <a:avLst/>
          </a:prstGeom>
        </p:spPr>
        <p:txBody>
          <a:bodyPr wrap="square">
            <a:spAutoFit/>
          </a:bodyPr>
          <a:lstStyle/>
          <a:p>
            <a:r>
              <a:rPr lang="en-US" sz="2000" dirty="0">
                <a:latin typeface="Avenir Next" panose="020B0503020202020204" pitchFamily="34" charset="0"/>
              </a:rPr>
              <a:t>Interpretable models still need explained, and the type of explanation you need may be different than the form of your model.</a:t>
            </a:r>
          </a:p>
          <a:p>
            <a:endParaRPr lang="en-US" sz="2000" dirty="0">
              <a:latin typeface="Avenir Next" panose="020B0503020202020204" pitchFamily="34" charset="0"/>
            </a:endParaRPr>
          </a:p>
          <a:p>
            <a:r>
              <a:rPr lang="en-US" sz="2000" dirty="0">
                <a:latin typeface="Avenir Next" panose="020B0503020202020204" pitchFamily="34" charset="0"/>
              </a:rPr>
              <a:t>Models are often just a part of a larger system that needs explained.</a:t>
            </a:r>
          </a:p>
        </p:txBody>
      </p:sp>
      <p:sp>
        <p:nvSpPr>
          <p:cNvPr id="8" name="Rectangle 7">
            <a:extLst>
              <a:ext uri="{FF2B5EF4-FFF2-40B4-BE49-F238E27FC236}">
                <a16:creationId xmlns:a16="http://schemas.microsoft.com/office/drawing/2014/main" id="{CD934889-C750-B645-9F22-8B2F142E2E8F}"/>
              </a:ext>
            </a:extLst>
          </p:cNvPr>
          <p:cNvSpPr/>
          <p:nvPr/>
        </p:nvSpPr>
        <p:spPr>
          <a:xfrm>
            <a:off x="251791" y="135494"/>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381E79C0-59F3-2145-A32E-482AEBC70787}"/>
              </a:ext>
            </a:extLst>
          </p:cNvPr>
          <p:cNvSpPr/>
          <p:nvPr/>
        </p:nvSpPr>
        <p:spPr>
          <a:xfrm>
            <a:off x="3746150" y="5455011"/>
            <a:ext cx="4755120" cy="1035939"/>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60E170B-9CF4-B442-926B-794E89C08805}"/>
              </a:ext>
            </a:extLst>
          </p:cNvPr>
          <p:cNvSpPr/>
          <p:nvPr/>
        </p:nvSpPr>
        <p:spPr>
          <a:xfrm>
            <a:off x="3964809" y="5610779"/>
            <a:ext cx="4550918" cy="707886"/>
          </a:xfrm>
          <a:prstGeom prst="rect">
            <a:avLst/>
          </a:prstGeom>
        </p:spPr>
        <p:txBody>
          <a:bodyPr wrap="square">
            <a:spAutoFit/>
          </a:bodyPr>
          <a:lstStyle/>
          <a:p>
            <a:r>
              <a:rPr lang="en-US" sz="2000" dirty="0">
                <a:solidFill>
                  <a:schemeClr val="bg1"/>
                </a:solidFill>
                <a:latin typeface="Avenir Next" panose="020B0503020202020204" pitchFamily="34" charset="0"/>
              </a:rPr>
              <a:t>Models are often just a part of a larger system that needs explained.</a:t>
            </a:r>
          </a:p>
        </p:txBody>
      </p:sp>
    </p:spTree>
    <p:custDataLst>
      <p:tags r:id="rId1"/>
    </p:custDataLst>
    <p:extLst>
      <p:ext uri="{BB962C8B-B14F-4D97-AF65-F5344CB8AC3E}">
        <p14:creationId xmlns:p14="http://schemas.microsoft.com/office/powerpoint/2010/main" val="10412408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30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pic>
        <p:nvPicPr>
          <p:cNvPr id="16" name="Picture 15">
            <a:extLst>
              <a:ext uri="{FF2B5EF4-FFF2-40B4-BE49-F238E27FC236}">
                <a16:creationId xmlns:a16="http://schemas.microsoft.com/office/drawing/2014/main" id="{C49E5AFC-97F4-0A44-B7FB-0506431959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491060"/>
            <a:ext cx="1072344" cy="14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031493" y="3449944"/>
            <a:ext cx="598241" cy="369332"/>
          </a:xfrm>
          <a:prstGeom prst="rect">
            <a:avLst/>
          </a:prstGeom>
          <a:noFill/>
        </p:spPr>
        <p:txBody>
          <a:bodyPr wrap="none" rtlCol="0">
            <a:spAutoFit/>
          </a:bodyPr>
          <a:lstStyle/>
          <a:p>
            <a:r>
              <a:rPr lang="en-US" dirty="0">
                <a:latin typeface="Andale Mono" panose="020B0509000000000004" pitchFamily="49" charset="0"/>
              </a:rPr>
              <a:t>22%</a:t>
            </a:r>
          </a:p>
        </p:txBody>
      </p:sp>
      <p:sp>
        <p:nvSpPr>
          <p:cNvPr id="9" name="Rectangle 8">
            <a:extLst>
              <a:ext uri="{FF2B5EF4-FFF2-40B4-BE49-F238E27FC236}">
                <a16:creationId xmlns:a16="http://schemas.microsoft.com/office/drawing/2014/main" id="{2439CAC7-3731-AD44-9CCA-0B96558BD55A}"/>
              </a:ext>
            </a:extLst>
          </p:cNvPr>
          <p:cNvSpPr/>
          <p:nvPr/>
        </p:nvSpPr>
        <p:spPr>
          <a:xfrm>
            <a:off x="1867892" y="926041"/>
            <a:ext cx="708848" cy="369332"/>
          </a:xfrm>
          <a:prstGeom prst="rect">
            <a:avLst/>
          </a:prstGeom>
        </p:spPr>
        <p:txBody>
          <a:bodyPr wrap="none">
            <a:spAutoFit/>
          </a:bodyPr>
          <a:lstStyle/>
          <a:p>
            <a:r>
              <a:rPr lang="en-US" altLang="en-US" dirty="0">
                <a:latin typeface="Avenir Next" panose="020B0503020202020204" pitchFamily="34" charset="0"/>
              </a:rPr>
              <a:t>John</a:t>
            </a:r>
            <a:endParaRPr lang="en-US" dirty="0"/>
          </a:p>
        </p:txBody>
      </p:sp>
      <p:sp>
        <p:nvSpPr>
          <p:cNvPr id="18" name="Rectangle 17">
            <a:extLst>
              <a:ext uri="{FF2B5EF4-FFF2-40B4-BE49-F238E27FC236}">
                <a16:creationId xmlns:a16="http://schemas.microsoft.com/office/drawing/2014/main" id="{0A4C6895-7E37-AC40-B59C-6A95E4C34BAE}"/>
              </a:ext>
            </a:extLst>
          </p:cNvPr>
          <p:cNvSpPr/>
          <p:nvPr/>
        </p:nvSpPr>
        <p:spPr>
          <a:xfrm>
            <a:off x="8001688" y="2700062"/>
            <a:ext cx="1553633" cy="23764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business rules</a:t>
            </a:r>
          </a:p>
        </p:txBody>
      </p:sp>
      <p:cxnSp>
        <p:nvCxnSpPr>
          <p:cNvPr id="19" name="Straight Connector 18">
            <a:extLst>
              <a:ext uri="{FF2B5EF4-FFF2-40B4-BE49-F238E27FC236}">
                <a16:creationId xmlns:a16="http://schemas.microsoft.com/office/drawing/2014/main" id="{3F8E981C-9486-2E49-A9B6-01882B6DFC99}"/>
              </a:ext>
            </a:extLst>
          </p:cNvPr>
          <p:cNvCxnSpPr>
            <a:cxnSpLocks/>
          </p:cNvCxnSpPr>
          <p:nvPr/>
        </p:nvCxnSpPr>
        <p:spPr>
          <a:xfrm>
            <a:off x="7546803" y="3286006"/>
            <a:ext cx="479078"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BD2152F8-67DE-8748-853A-99445E0A5364}"/>
              </a:ext>
            </a:extLst>
          </p:cNvPr>
          <p:cNvCxnSpPr>
            <a:cxnSpLocks/>
          </p:cNvCxnSpPr>
          <p:nvPr/>
        </p:nvCxnSpPr>
        <p:spPr>
          <a:xfrm>
            <a:off x="3436501" y="3272442"/>
            <a:ext cx="4576711" cy="1246618"/>
          </a:xfrm>
          <a:prstGeom prst="bentConnector3">
            <a:avLst>
              <a:gd name="adj1" fmla="val -89"/>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789B778-1784-5545-A4CD-E1998EB60F97}"/>
              </a:ext>
            </a:extLst>
          </p:cNvPr>
          <p:cNvCxnSpPr>
            <a:cxnSpLocks/>
          </p:cNvCxnSpPr>
          <p:nvPr/>
        </p:nvCxnSpPr>
        <p:spPr>
          <a:xfrm flipV="1">
            <a:off x="9554342" y="3884483"/>
            <a:ext cx="788945" cy="1437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C0EBF415-16EA-854A-8ABE-A558A2F712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13581" y="3448344"/>
            <a:ext cx="401637"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22">
            <a:extLst>
              <a:ext uri="{FF2B5EF4-FFF2-40B4-BE49-F238E27FC236}">
                <a16:creationId xmlns:a16="http://schemas.microsoft.com/office/drawing/2014/main" id="{4110EFD9-5DB1-294E-AA82-5AA58424C571}"/>
              </a:ext>
            </a:extLst>
          </p:cNvPr>
          <p:cNvSpPr txBox="1">
            <a:spLocks noChangeArrowheads="1"/>
          </p:cNvSpPr>
          <p:nvPr/>
        </p:nvSpPr>
        <p:spPr bwMode="auto">
          <a:xfrm>
            <a:off x="10430981" y="3869032"/>
            <a:ext cx="147829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2800" dirty="0">
                <a:solidFill>
                  <a:srgbClr val="F7004B"/>
                </a:solidFill>
                <a:latin typeface="Avenir Next" panose="020B0503020202020204" pitchFamily="34" charset="0"/>
              </a:rPr>
              <a:t>No loan</a:t>
            </a:r>
          </a:p>
        </p:txBody>
      </p:sp>
      <p:sp>
        <p:nvSpPr>
          <p:cNvPr id="2" name="TextBox 1">
            <a:extLst>
              <a:ext uri="{FF2B5EF4-FFF2-40B4-BE49-F238E27FC236}">
                <a16:creationId xmlns:a16="http://schemas.microsoft.com/office/drawing/2014/main" id="{3A81612F-32B4-9A44-8C65-C31630D7ABE7}"/>
              </a:ext>
            </a:extLst>
          </p:cNvPr>
          <p:cNvSpPr txBox="1"/>
          <p:nvPr/>
        </p:nvSpPr>
        <p:spPr>
          <a:xfrm>
            <a:off x="2941254" y="5128877"/>
            <a:ext cx="6438146" cy="1200329"/>
          </a:xfrm>
          <a:prstGeom prst="rect">
            <a:avLst/>
          </a:prstGeom>
          <a:noFill/>
        </p:spPr>
        <p:txBody>
          <a:bodyPr wrap="square" rtlCol="0">
            <a:spAutoFit/>
          </a:bodyPr>
          <a:lstStyle/>
          <a:p>
            <a:pPr algn="ctr"/>
            <a:r>
              <a:rPr lang="en-US" sz="2400" b="1" dirty="0">
                <a:latin typeface="Avenir Next" panose="020B0503020202020204" pitchFamily="34" charset="0"/>
              </a:rPr>
              <a:t>System level explanation:</a:t>
            </a:r>
          </a:p>
          <a:p>
            <a:pPr algn="ctr"/>
            <a:r>
              <a:rPr lang="en-US" sz="2400" dirty="0">
                <a:latin typeface="Avenir Next" panose="020B0503020202020204" pitchFamily="34" charset="0"/>
              </a:rPr>
              <a:t>Account for the whole process of interest, not just a single ML component. </a:t>
            </a:r>
          </a:p>
        </p:txBody>
      </p:sp>
    </p:spTree>
    <p:custDataLst>
      <p:tags r:id="rId1"/>
    </p:custDataLst>
    <p:extLst>
      <p:ext uri="{BB962C8B-B14F-4D97-AF65-F5344CB8AC3E}">
        <p14:creationId xmlns:p14="http://schemas.microsoft.com/office/powerpoint/2010/main" val="14509067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30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pic>
        <p:nvPicPr>
          <p:cNvPr id="16" name="Picture 15">
            <a:extLst>
              <a:ext uri="{FF2B5EF4-FFF2-40B4-BE49-F238E27FC236}">
                <a16:creationId xmlns:a16="http://schemas.microsoft.com/office/drawing/2014/main" id="{C49E5AFC-97F4-0A44-B7FB-0506431959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491060"/>
            <a:ext cx="1072344" cy="14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031493" y="3449944"/>
            <a:ext cx="598241" cy="369332"/>
          </a:xfrm>
          <a:prstGeom prst="rect">
            <a:avLst/>
          </a:prstGeom>
          <a:noFill/>
        </p:spPr>
        <p:txBody>
          <a:bodyPr wrap="none" rtlCol="0">
            <a:spAutoFit/>
          </a:bodyPr>
          <a:lstStyle/>
          <a:p>
            <a:r>
              <a:rPr lang="en-US" dirty="0">
                <a:latin typeface="Andale Mono" panose="020B0509000000000004" pitchFamily="49" charset="0"/>
              </a:rPr>
              <a:t>22%</a:t>
            </a:r>
          </a:p>
        </p:txBody>
      </p:sp>
      <p:sp>
        <p:nvSpPr>
          <p:cNvPr id="9" name="Rectangle 8">
            <a:extLst>
              <a:ext uri="{FF2B5EF4-FFF2-40B4-BE49-F238E27FC236}">
                <a16:creationId xmlns:a16="http://schemas.microsoft.com/office/drawing/2014/main" id="{2439CAC7-3731-AD44-9CCA-0B96558BD55A}"/>
              </a:ext>
            </a:extLst>
          </p:cNvPr>
          <p:cNvSpPr/>
          <p:nvPr/>
        </p:nvSpPr>
        <p:spPr>
          <a:xfrm>
            <a:off x="1867892" y="926041"/>
            <a:ext cx="708848" cy="369332"/>
          </a:xfrm>
          <a:prstGeom prst="rect">
            <a:avLst/>
          </a:prstGeom>
        </p:spPr>
        <p:txBody>
          <a:bodyPr wrap="none">
            <a:spAutoFit/>
          </a:bodyPr>
          <a:lstStyle/>
          <a:p>
            <a:r>
              <a:rPr lang="en-US" altLang="en-US" dirty="0">
                <a:latin typeface="Avenir Next" panose="020B0503020202020204" pitchFamily="34" charset="0"/>
              </a:rPr>
              <a:t>John</a:t>
            </a:r>
            <a:endParaRPr lang="en-US" dirty="0"/>
          </a:p>
        </p:txBody>
      </p:sp>
      <p:sp>
        <p:nvSpPr>
          <p:cNvPr id="18" name="Rectangle 17">
            <a:extLst>
              <a:ext uri="{FF2B5EF4-FFF2-40B4-BE49-F238E27FC236}">
                <a16:creationId xmlns:a16="http://schemas.microsoft.com/office/drawing/2014/main" id="{0A4C6895-7E37-AC40-B59C-6A95E4C34BAE}"/>
              </a:ext>
            </a:extLst>
          </p:cNvPr>
          <p:cNvSpPr/>
          <p:nvPr/>
        </p:nvSpPr>
        <p:spPr>
          <a:xfrm>
            <a:off x="8001688" y="2700062"/>
            <a:ext cx="1553633" cy="23764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business rules</a:t>
            </a:r>
          </a:p>
        </p:txBody>
      </p:sp>
      <p:cxnSp>
        <p:nvCxnSpPr>
          <p:cNvPr id="19" name="Straight Connector 18">
            <a:extLst>
              <a:ext uri="{FF2B5EF4-FFF2-40B4-BE49-F238E27FC236}">
                <a16:creationId xmlns:a16="http://schemas.microsoft.com/office/drawing/2014/main" id="{3F8E981C-9486-2E49-A9B6-01882B6DFC99}"/>
              </a:ext>
            </a:extLst>
          </p:cNvPr>
          <p:cNvCxnSpPr>
            <a:cxnSpLocks/>
          </p:cNvCxnSpPr>
          <p:nvPr/>
        </p:nvCxnSpPr>
        <p:spPr>
          <a:xfrm>
            <a:off x="7546803" y="3286006"/>
            <a:ext cx="479078"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BD2152F8-67DE-8748-853A-99445E0A5364}"/>
              </a:ext>
            </a:extLst>
          </p:cNvPr>
          <p:cNvCxnSpPr>
            <a:cxnSpLocks/>
          </p:cNvCxnSpPr>
          <p:nvPr/>
        </p:nvCxnSpPr>
        <p:spPr>
          <a:xfrm>
            <a:off x="3436501" y="3272442"/>
            <a:ext cx="4576711" cy="1246618"/>
          </a:xfrm>
          <a:prstGeom prst="bentConnector3">
            <a:avLst>
              <a:gd name="adj1" fmla="val -89"/>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789B778-1784-5545-A4CD-E1998EB60F97}"/>
              </a:ext>
            </a:extLst>
          </p:cNvPr>
          <p:cNvCxnSpPr>
            <a:cxnSpLocks/>
          </p:cNvCxnSpPr>
          <p:nvPr/>
        </p:nvCxnSpPr>
        <p:spPr>
          <a:xfrm flipV="1">
            <a:off x="9554342" y="3884483"/>
            <a:ext cx="788945" cy="1437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C0EBF415-16EA-854A-8ABE-A558A2F712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13581" y="3448344"/>
            <a:ext cx="401637"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22">
            <a:extLst>
              <a:ext uri="{FF2B5EF4-FFF2-40B4-BE49-F238E27FC236}">
                <a16:creationId xmlns:a16="http://schemas.microsoft.com/office/drawing/2014/main" id="{4110EFD9-5DB1-294E-AA82-5AA58424C571}"/>
              </a:ext>
            </a:extLst>
          </p:cNvPr>
          <p:cNvSpPr txBox="1">
            <a:spLocks noChangeArrowheads="1"/>
          </p:cNvSpPr>
          <p:nvPr/>
        </p:nvSpPr>
        <p:spPr bwMode="auto">
          <a:xfrm>
            <a:off x="10430981" y="3869032"/>
            <a:ext cx="147829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2800" dirty="0">
                <a:solidFill>
                  <a:srgbClr val="F7004B"/>
                </a:solidFill>
                <a:latin typeface="Avenir Next" panose="020B0503020202020204" pitchFamily="34" charset="0"/>
              </a:rPr>
              <a:t>No loan</a:t>
            </a:r>
          </a:p>
        </p:txBody>
      </p:sp>
      <p:sp>
        <p:nvSpPr>
          <p:cNvPr id="2" name="TextBox 1">
            <a:extLst>
              <a:ext uri="{FF2B5EF4-FFF2-40B4-BE49-F238E27FC236}">
                <a16:creationId xmlns:a16="http://schemas.microsoft.com/office/drawing/2014/main" id="{3A81612F-32B4-9A44-8C65-C31630D7ABE7}"/>
              </a:ext>
            </a:extLst>
          </p:cNvPr>
          <p:cNvSpPr txBox="1"/>
          <p:nvPr/>
        </p:nvSpPr>
        <p:spPr>
          <a:xfrm>
            <a:off x="2941254" y="5128877"/>
            <a:ext cx="6438146" cy="1200329"/>
          </a:xfrm>
          <a:prstGeom prst="rect">
            <a:avLst/>
          </a:prstGeom>
          <a:noFill/>
        </p:spPr>
        <p:txBody>
          <a:bodyPr wrap="square" rtlCol="0">
            <a:spAutoFit/>
          </a:bodyPr>
          <a:lstStyle/>
          <a:p>
            <a:pPr algn="ctr"/>
            <a:r>
              <a:rPr lang="en-US" sz="2400" b="1" dirty="0">
                <a:latin typeface="Avenir Next" panose="020B0503020202020204" pitchFamily="34" charset="0"/>
              </a:rPr>
              <a:t>System level explanation:</a:t>
            </a:r>
          </a:p>
          <a:p>
            <a:pPr algn="ctr"/>
            <a:r>
              <a:rPr lang="en-US" sz="2400" dirty="0">
                <a:latin typeface="Avenir Next" panose="020B0503020202020204" pitchFamily="34" charset="0"/>
              </a:rPr>
              <a:t>Account for the whole process of interest, not just a single ML component. </a:t>
            </a:r>
          </a:p>
        </p:txBody>
      </p:sp>
      <p:sp>
        <p:nvSpPr>
          <p:cNvPr id="26" name="Rectangle 25">
            <a:extLst>
              <a:ext uri="{FF2B5EF4-FFF2-40B4-BE49-F238E27FC236}">
                <a16:creationId xmlns:a16="http://schemas.microsoft.com/office/drawing/2014/main" id="{5EF033DB-7DF5-BD43-B8E5-9C51D5C33AD9}"/>
              </a:ext>
            </a:extLst>
          </p:cNvPr>
          <p:cNvSpPr/>
          <p:nvPr/>
        </p:nvSpPr>
        <p:spPr>
          <a:xfrm>
            <a:off x="279139" y="3225913"/>
            <a:ext cx="1348803"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bureau</a:t>
            </a:r>
          </a:p>
          <a:p>
            <a:pPr algn="ctr" eaLnBrk="1" fontAlgn="auto" hangingPunct="1">
              <a:spcBef>
                <a:spcPts val="0"/>
              </a:spcBef>
              <a:spcAft>
                <a:spcPts val="0"/>
              </a:spcAft>
              <a:defRPr/>
            </a:pPr>
            <a:r>
              <a:rPr lang="en-US" sz="2000" dirty="0">
                <a:latin typeface="Andale Mono" panose="020B0509000000000004" pitchFamily="49" charset="0"/>
              </a:rPr>
              <a:t>score</a:t>
            </a:r>
          </a:p>
        </p:txBody>
      </p:sp>
      <p:cxnSp>
        <p:nvCxnSpPr>
          <p:cNvPr id="27" name="Straight Connector 26">
            <a:extLst>
              <a:ext uri="{FF2B5EF4-FFF2-40B4-BE49-F238E27FC236}">
                <a16:creationId xmlns:a16="http://schemas.microsoft.com/office/drawing/2014/main" id="{E5CBC6F9-E3B1-B245-8F65-023E5A20CDFE}"/>
              </a:ext>
            </a:extLst>
          </p:cNvPr>
          <p:cNvCxnSpPr>
            <a:cxnSpLocks/>
          </p:cNvCxnSpPr>
          <p:nvPr/>
        </p:nvCxnSpPr>
        <p:spPr>
          <a:xfrm>
            <a:off x="1627942" y="3802574"/>
            <a:ext cx="1058700"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150F5A4-6A8F-7E4C-8523-B6F07DF23266}"/>
              </a:ext>
            </a:extLst>
          </p:cNvPr>
          <p:cNvCxnSpPr>
            <a:cxnSpLocks/>
          </p:cNvCxnSpPr>
          <p:nvPr/>
        </p:nvCxnSpPr>
        <p:spPr>
          <a:xfrm>
            <a:off x="744062" y="2087544"/>
            <a:ext cx="0" cy="975843"/>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7631103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010081"/>
            <a:ext cx="3776870" cy="1015663"/>
          </a:xfrm>
          <a:prstGeom prst="rect">
            <a:avLst/>
          </a:prstGeom>
          <a:noFill/>
        </p:spPr>
        <p:txBody>
          <a:bodyPr wrap="square" rtlCol="0">
            <a:spAutoFit/>
          </a:bodyPr>
          <a:lstStyle/>
          <a:p>
            <a:r>
              <a:rPr lang="en-US" sz="2000" dirty="0">
                <a:latin typeface="Avenir Next" panose="020B0503020202020204" pitchFamily="34" charset="0"/>
              </a:rPr>
              <a:t>You can’t discern meaningful patterns because there are too many examples to understand.</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7803120"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Counterfactual examples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2" y="2010081"/>
            <a:ext cx="4060587" cy="1015663"/>
          </a:xfrm>
          <a:prstGeom prst="rect">
            <a:avLst/>
          </a:prstGeom>
        </p:spPr>
        <p:txBody>
          <a:bodyPr wrap="square">
            <a:spAutoFit/>
          </a:bodyPr>
          <a:lstStyle/>
          <a:p>
            <a:r>
              <a:rPr lang="en-US" sz="2000" dirty="0">
                <a:latin typeface="Avenir Next" panose="020B0503020202020204" pitchFamily="34" charset="0"/>
              </a:rPr>
              <a:t>You are missing important model behavior because you don’t have examples that illustrate it.</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Few examples</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Many examples</a:t>
            </a:r>
          </a:p>
        </p:txBody>
      </p:sp>
      <p:sp>
        <p:nvSpPr>
          <p:cNvPr id="8" name="Rectangle 7">
            <a:extLst>
              <a:ext uri="{FF2B5EF4-FFF2-40B4-BE49-F238E27FC236}">
                <a16:creationId xmlns:a16="http://schemas.microsoft.com/office/drawing/2014/main" id="{C47110C4-C502-D345-BF08-49D40FCA12DB}"/>
              </a:ext>
            </a:extLst>
          </p:cNvPr>
          <p:cNvSpPr/>
          <p:nvPr/>
        </p:nvSpPr>
        <p:spPr>
          <a:xfrm>
            <a:off x="413043" y="257898"/>
            <a:ext cx="11595652" cy="63422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1AA88234-5D84-8E4C-9B7B-6CA65C43BC85}"/>
              </a:ext>
            </a:extLst>
          </p:cNvPr>
          <p:cNvSpPr/>
          <p:nvPr/>
        </p:nvSpPr>
        <p:spPr>
          <a:xfrm>
            <a:off x="511411" y="1877514"/>
            <a:ext cx="4272624" cy="1263250"/>
          </a:xfrm>
          <a:prstGeom prst="roundRect">
            <a:avLst/>
          </a:prstGeom>
          <a:solidFill>
            <a:srgbClr val="028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 name="Rectangle 4">
            <a:extLst>
              <a:ext uri="{FF2B5EF4-FFF2-40B4-BE49-F238E27FC236}">
                <a16:creationId xmlns:a16="http://schemas.microsoft.com/office/drawing/2014/main" id="{D650432E-6613-5D46-BF1C-80B3B33E6D87}"/>
              </a:ext>
            </a:extLst>
          </p:cNvPr>
          <p:cNvSpPr/>
          <p:nvPr/>
        </p:nvSpPr>
        <p:spPr>
          <a:xfrm>
            <a:off x="630681" y="2010080"/>
            <a:ext cx="4060587" cy="1015663"/>
          </a:xfrm>
          <a:prstGeom prst="rect">
            <a:avLst/>
          </a:prstGeom>
        </p:spPr>
        <p:txBody>
          <a:bodyPr wrap="square">
            <a:spAutoFit/>
          </a:bodyPr>
          <a:lstStyle/>
          <a:p>
            <a:r>
              <a:rPr lang="en-US" sz="2000" dirty="0">
                <a:solidFill>
                  <a:schemeClr val="bg1"/>
                </a:solidFill>
                <a:latin typeface="Avenir Next" panose="020B0503020202020204" pitchFamily="34" charset="0"/>
              </a:rPr>
              <a:t>You are missing important model behavior because you don’t have examples that illustrate it.</a:t>
            </a:r>
          </a:p>
        </p:txBody>
      </p:sp>
    </p:spTree>
    <p:custDataLst>
      <p:tags r:id="rId1"/>
    </p:custDataLst>
    <p:extLst>
      <p:ext uri="{BB962C8B-B14F-4D97-AF65-F5344CB8AC3E}">
        <p14:creationId xmlns:p14="http://schemas.microsoft.com/office/powerpoint/2010/main" val="7974954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fontScale="90000"/>
          </a:bodyPr>
          <a:lstStyle/>
          <a:p>
            <a:r>
              <a:rPr lang="en-US" sz="4000" dirty="0"/>
              <a:t>Dependence plots reveal the increased danger of early onset high blood pressure</a:t>
            </a:r>
          </a:p>
        </p:txBody>
      </p:sp>
      <p:pic>
        <p:nvPicPr>
          <p:cNvPr id="5" name="Picture 4">
            <a:extLst>
              <a:ext uri="{FF2B5EF4-FFF2-40B4-BE49-F238E27FC236}">
                <a16:creationId xmlns:a16="http://schemas.microsoft.com/office/drawing/2014/main" id="{1B4164A8-A469-A547-81D9-00FE0FE8B7EB}"/>
              </a:ext>
            </a:extLst>
          </p:cNvPr>
          <p:cNvPicPr>
            <a:picLocks noChangeAspect="1"/>
          </p:cNvPicPr>
          <p:nvPr/>
        </p:nvPicPr>
        <p:blipFill rotWithShape="1">
          <a:blip r:embed="rId3"/>
          <a:srcRect l="-906" t="45245" r="67071" b="28706"/>
          <a:stretch/>
        </p:blipFill>
        <p:spPr>
          <a:xfrm>
            <a:off x="2078119" y="1534729"/>
            <a:ext cx="7374310" cy="4906503"/>
          </a:xfrm>
          <a:prstGeom prst="rect">
            <a:avLst/>
          </a:prstGeom>
        </p:spPr>
      </p:pic>
      <p:cxnSp>
        <p:nvCxnSpPr>
          <p:cNvPr id="3" name="Straight Arrow Connector 2">
            <a:extLst>
              <a:ext uri="{FF2B5EF4-FFF2-40B4-BE49-F238E27FC236}">
                <a16:creationId xmlns:a16="http://schemas.microsoft.com/office/drawing/2014/main" id="{E3A00E3E-2C1A-9448-A212-EFF9F58354CC}"/>
              </a:ext>
            </a:extLst>
          </p:cNvPr>
          <p:cNvCxnSpPr/>
          <p:nvPr/>
        </p:nvCxnSpPr>
        <p:spPr>
          <a:xfrm>
            <a:off x="6524368" y="2669059"/>
            <a:ext cx="0" cy="1470455"/>
          </a:xfrm>
          <a:prstGeom prst="straightConnector1">
            <a:avLst/>
          </a:prstGeom>
          <a:ln w="50800">
            <a:solidFill>
              <a:schemeClr val="tx1">
                <a:lumMod val="95000"/>
                <a:lumOff val="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1AE88A2-BB64-5E4B-B15A-57086C53BED0}"/>
              </a:ext>
            </a:extLst>
          </p:cNvPr>
          <p:cNvSpPr txBox="1"/>
          <p:nvPr/>
        </p:nvSpPr>
        <p:spPr>
          <a:xfrm>
            <a:off x="5667633" y="4320876"/>
            <a:ext cx="2808398" cy="646331"/>
          </a:xfrm>
          <a:prstGeom prst="rect">
            <a:avLst/>
          </a:prstGeom>
          <a:noFill/>
        </p:spPr>
        <p:txBody>
          <a:bodyPr wrap="none" rtlCol="0">
            <a:spAutoFit/>
          </a:bodyPr>
          <a:lstStyle/>
          <a:p>
            <a:pPr algn="ctr"/>
            <a:r>
              <a:rPr lang="en-US" dirty="0"/>
              <a:t>Vertical dispersion is</a:t>
            </a:r>
          </a:p>
          <a:p>
            <a:pPr algn="ctr"/>
            <a:r>
              <a:rPr lang="en-US" dirty="0"/>
              <a:t>driven by interaction effects</a:t>
            </a:r>
          </a:p>
        </p:txBody>
      </p:sp>
      <p:sp>
        <p:nvSpPr>
          <p:cNvPr id="8" name="Slide Number Placeholder 23">
            <a:extLst>
              <a:ext uri="{FF2B5EF4-FFF2-40B4-BE49-F238E27FC236}">
                <a16:creationId xmlns:a16="http://schemas.microsoft.com/office/drawing/2014/main" id="{35D867A7-A7EC-4A4B-BDBA-BD104E390C8B}"/>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49</a:t>
            </a:fld>
            <a:endParaRPr lang="en-US" dirty="0"/>
          </a:p>
        </p:txBody>
      </p:sp>
      <p:sp>
        <p:nvSpPr>
          <p:cNvPr id="9" name="Rectangle 8">
            <a:extLst>
              <a:ext uri="{FF2B5EF4-FFF2-40B4-BE49-F238E27FC236}">
                <a16:creationId xmlns:a16="http://schemas.microsoft.com/office/drawing/2014/main" id="{A68E4ECE-82C0-1D47-B2CA-B97427EBCA97}"/>
              </a:ext>
            </a:extLst>
          </p:cNvPr>
          <p:cNvSpPr/>
          <p:nvPr/>
        </p:nvSpPr>
        <p:spPr>
          <a:xfrm>
            <a:off x="3583459" y="1534728"/>
            <a:ext cx="4892572" cy="392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D903CF7-F4C5-6443-AEA5-DBBB21B4C325}"/>
              </a:ext>
            </a:extLst>
          </p:cNvPr>
          <p:cNvSpPr/>
          <p:nvPr/>
        </p:nvSpPr>
        <p:spPr>
          <a:xfrm>
            <a:off x="1827671" y="1633584"/>
            <a:ext cx="1694003" cy="392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69EF4F-7097-1C4C-9602-037180539271}"/>
              </a:ext>
            </a:extLst>
          </p:cNvPr>
          <p:cNvSpPr/>
          <p:nvPr/>
        </p:nvSpPr>
        <p:spPr>
          <a:xfrm>
            <a:off x="8419223" y="1534728"/>
            <a:ext cx="1694003" cy="4112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5829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9" grpId="0" animBg="1"/>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139305F-9D5E-5741-95BD-33BFC6A0A8C4}"/>
              </a:ext>
            </a:extLst>
          </p:cNvPr>
          <p:cNvSpPr txBox="1"/>
          <p:nvPr/>
        </p:nvSpPr>
        <p:spPr>
          <a:xfrm>
            <a:off x="426480" y="380302"/>
            <a:ext cx="6438146" cy="461665"/>
          </a:xfrm>
          <a:prstGeom prst="rect">
            <a:avLst/>
          </a:prstGeom>
          <a:noFill/>
        </p:spPr>
        <p:txBody>
          <a:bodyPr wrap="square" rtlCol="0">
            <a:spAutoFit/>
          </a:bodyPr>
          <a:lstStyle/>
          <a:p>
            <a:r>
              <a:rPr lang="en-US" sz="2400" b="1" dirty="0">
                <a:latin typeface="Avenir Next" panose="020B0503020202020204" pitchFamily="34" charset="0"/>
              </a:rPr>
              <a:t>How-To: </a:t>
            </a:r>
            <a:r>
              <a:rPr lang="en-US" sz="2400" dirty="0">
                <a:latin typeface="Avenir Next" panose="020B0503020202020204" pitchFamily="34" charset="0"/>
              </a:rPr>
              <a:t>Counterfactual examples</a:t>
            </a:r>
          </a:p>
        </p:txBody>
      </p:sp>
      <p:sp>
        <p:nvSpPr>
          <p:cNvPr id="3" name="TextBox 2">
            <a:extLst>
              <a:ext uri="{FF2B5EF4-FFF2-40B4-BE49-F238E27FC236}">
                <a16:creationId xmlns:a16="http://schemas.microsoft.com/office/drawing/2014/main" id="{FAE42C92-20AA-5144-BEC4-3D5E55138975}"/>
              </a:ext>
            </a:extLst>
          </p:cNvPr>
          <p:cNvSpPr txBox="1"/>
          <p:nvPr/>
        </p:nvSpPr>
        <p:spPr>
          <a:xfrm>
            <a:off x="609600"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how you will modify the inputs</a:t>
            </a:r>
          </a:p>
        </p:txBody>
      </p:sp>
      <p:sp>
        <p:nvSpPr>
          <p:cNvPr id="10" name="TextBox 9">
            <a:extLst>
              <a:ext uri="{FF2B5EF4-FFF2-40B4-BE49-F238E27FC236}">
                <a16:creationId xmlns:a16="http://schemas.microsoft.com/office/drawing/2014/main" id="{742824D0-E20A-B046-A326-408E41E95BB2}"/>
              </a:ext>
            </a:extLst>
          </p:cNvPr>
          <p:cNvSpPr txBox="1"/>
          <p:nvPr/>
        </p:nvSpPr>
        <p:spPr>
          <a:xfrm>
            <a:off x="4646092"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Pick what model output you will explain</a:t>
            </a:r>
            <a:endParaRPr lang="en-US" sz="2000" dirty="0">
              <a:latin typeface="Avenir Next" panose="020B0503020202020204" pitchFamily="34" charset="0"/>
            </a:endParaRPr>
          </a:p>
        </p:txBody>
      </p:sp>
      <p:sp>
        <p:nvSpPr>
          <p:cNvPr id="11" name="TextBox 10">
            <a:extLst>
              <a:ext uri="{FF2B5EF4-FFF2-40B4-BE49-F238E27FC236}">
                <a16:creationId xmlns:a16="http://schemas.microsoft.com/office/drawing/2014/main" id="{CD9745B8-FB15-CC47-9970-BB9F4C822789}"/>
              </a:ext>
            </a:extLst>
          </p:cNvPr>
          <p:cNvSpPr txBox="1"/>
          <p:nvPr/>
        </p:nvSpPr>
        <p:spPr>
          <a:xfrm>
            <a:off x="8269356" y="1370181"/>
            <a:ext cx="3657600" cy="707886"/>
          </a:xfrm>
          <a:prstGeom prst="rect">
            <a:avLst/>
          </a:prstGeom>
          <a:noFill/>
        </p:spPr>
        <p:txBody>
          <a:bodyPr wrap="square" rtlCol="0">
            <a:spAutoFit/>
          </a:bodyPr>
          <a:lstStyle/>
          <a:p>
            <a:pPr algn="ctr"/>
            <a:r>
              <a:rPr lang="en-US" sz="2000" b="1" dirty="0">
                <a:latin typeface="Avenir Next" panose="020B0503020202020204" pitchFamily="34" charset="0"/>
              </a:rPr>
              <a:t>Decide how you will rank the examples</a:t>
            </a:r>
            <a:endParaRPr lang="en-US" sz="2000" dirty="0">
              <a:latin typeface="Avenir Next" panose="020B0503020202020204" pitchFamily="34" charset="0"/>
            </a:endParaRP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A198EA8F-9C90-2444-B3B4-B2AADF370A12}"/>
              </a:ext>
            </a:extLst>
          </p:cNvPr>
          <p:cNvSpPr/>
          <p:nvPr/>
        </p:nvSpPr>
        <p:spPr>
          <a:xfrm>
            <a:off x="940903" y="2411897"/>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B6E30CA-5775-1C4B-BAE1-9B0929D74F28}"/>
              </a:ext>
            </a:extLst>
          </p:cNvPr>
          <p:cNvSpPr txBox="1"/>
          <p:nvPr/>
        </p:nvSpPr>
        <p:spPr>
          <a:xfrm>
            <a:off x="1707736" y="3005004"/>
            <a:ext cx="1547283" cy="369332"/>
          </a:xfrm>
          <a:prstGeom prst="rect">
            <a:avLst/>
          </a:prstGeom>
          <a:noFill/>
        </p:spPr>
        <p:txBody>
          <a:bodyPr wrap="none" rtlCol="0">
            <a:spAutoFit/>
          </a:bodyPr>
          <a:lstStyle/>
          <a:p>
            <a:pPr algn="ctr"/>
            <a:r>
              <a:rPr lang="en-US" dirty="0">
                <a:solidFill>
                  <a:schemeClr val="tx1">
                    <a:lumMod val="65000"/>
                    <a:lumOff val="35000"/>
                  </a:schemeClr>
                </a:solidFill>
              </a:rPr>
              <a:t>Local methods</a:t>
            </a:r>
          </a:p>
        </p:txBody>
      </p:sp>
      <p:sp>
        <p:nvSpPr>
          <p:cNvPr id="28" name="Rounded Rectangle 27">
            <a:extLst>
              <a:ext uri="{FF2B5EF4-FFF2-40B4-BE49-F238E27FC236}">
                <a16:creationId xmlns:a16="http://schemas.microsoft.com/office/drawing/2014/main" id="{AC4DE562-3E6E-5E41-BF64-A71187543F15}"/>
              </a:ext>
            </a:extLst>
          </p:cNvPr>
          <p:cNvSpPr/>
          <p:nvPr/>
        </p:nvSpPr>
        <p:spPr>
          <a:xfrm>
            <a:off x="940903" y="4301274"/>
            <a:ext cx="3087757" cy="155886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DDB60B1C-4584-1F4D-9DB4-524A8E7C1879}"/>
              </a:ext>
            </a:extLst>
          </p:cNvPr>
          <p:cNvSpPr txBox="1"/>
          <p:nvPr/>
        </p:nvSpPr>
        <p:spPr>
          <a:xfrm>
            <a:off x="1580778" y="4896038"/>
            <a:ext cx="1674241" cy="369332"/>
          </a:xfrm>
          <a:prstGeom prst="rect">
            <a:avLst/>
          </a:prstGeom>
          <a:noFill/>
        </p:spPr>
        <p:txBody>
          <a:bodyPr wrap="none" rtlCol="0">
            <a:spAutoFit/>
          </a:bodyPr>
          <a:lstStyle/>
          <a:p>
            <a:pPr algn="ctr"/>
            <a:r>
              <a:rPr lang="en-US" dirty="0">
                <a:solidFill>
                  <a:schemeClr val="tx1">
                    <a:lumMod val="65000"/>
                    <a:lumOff val="35000"/>
                  </a:schemeClr>
                </a:solidFill>
              </a:rPr>
              <a:t>Global methods</a:t>
            </a:r>
          </a:p>
        </p:txBody>
      </p:sp>
      <p:sp>
        <p:nvSpPr>
          <p:cNvPr id="42" name="Rounded Rectangle 41">
            <a:extLst>
              <a:ext uri="{FF2B5EF4-FFF2-40B4-BE49-F238E27FC236}">
                <a16:creationId xmlns:a16="http://schemas.microsoft.com/office/drawing/2014/main" id="{E1B38209-AE0A-6545-BC0E-935F0B7B8FB0}"/>
              </a:ext>
            </a:extLst>
          </p:cNvPr>
          <p:cNvSpPr/>
          <p:nvPr/>
        </p:nvSpPr>
        <p:spPr>
          <a:xfrm>
            <a:off x="8626981"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High diversity</a:t>
            </a:r>
          </a:p>
        </p:txBody>
      </p:sp>
      <p:sp>
        <p:nvSpPr>
          <p:cNvPr id="45" name="Rounded Rectangle 44">
            <a:extLst>
              <a:ext uri="{FF2B5EF4-FFF2-40B4-BE49-F238E27FC236}">
                <a16:creationId xmlns:a16="http://schemas.microsoft.com/office/drawing/2014/main" id="{FE24D3FF-04C3-CF4E-A381-A452C5041225}"/>
              </a:ext>
            </a:extLst>
          </p:cNvPr>
          <p:cNvSpPr/>
          <p:nvPr/>
        </p:nvSpPr>
        <p:spPr>
          <a:xfrm>
            <a:off x="8626981" y="33253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High change / low distance</a:t>
            </a:r>
          </a:p>
        </p:txBody>
      </p:sp>
      <p:sp>
        <p:nvSpPr>
          <p:cNvPr id="47" name="Rounded Rectangle 46">
            <a:extLst>
              <a:ext uri="{FF2B5EF4-FFF2-40B4-BE49-F238E27FC236}">
                <a16:creationId xmlns:a16="http://schemas.microsoft.com/office/drawing/2014/main" id="{A18E7D17-BDE7-BE48-9557-052D6FC377E3}"/>
              </a:ext>
            </a:extLst>
          </p:cNvPr>
          <p:cNvSpPr/>
          <p:nvPr/>
        </p:nvSpPr>
        <p:spPr>
          <a:xfrm>
            <a:off x="8626981" y="42387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Dataset coverage</a:t>
            </a:r>
          </a:p>
        </p:txBody>
      </p:sp>
      <p:sp>
        <p:nvSpPr>
          <p:cNvPr id="53" name="Rounded Rectangle 52">
            <a:extLst>
              <a:ext uri="{FF2B5EF4-FFF2-40B4-BE49-F238E27FC236}">
                <a16:creationId xmlns:a16="http://schemas.microsoft.com/office/drawing/2014/main" id="{46382B9B-1CAD-9A4E-A8B2-DECB4F736373}"/>
              </a:ext>
            </a:extLst>
          </p:cNvPr>
          <p:cNvSpPr/>
          <p:nvPr/>
        </p:nvSpPr>
        <p:spPr>
          <a:xfrm>
            <a:off x="8626980" y="515224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
        <p:nvSpPr>
          <p:cNvPr id="55" name="Rounded Rectangle 54">
            <a:extLst>
              <a:ext uri="{FF2B5EF4-FFF2-40B4-BE49-F238E27FC236}">
                <a16:creationId xmlns:a16="http://schemas.microsoft.com/office/drawing/2014/main" id="{B31813F5-C4B5-3A46-A250-49ED49E6829C}"/>
              </a:ext>
            </a:extLst>
          </p:cNvPr>
          <p:cNvSpPr/>
          <p:nvPr/>
        </p:nvSpPr>
        <p:spPr>
          <a:xfrm>
            <a:off x="4931013" y="2411896"/>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Probability</a:t>
            </a:r>
          </a:p>
        </p:txBody>
      </p:sp>
      <p:sp>
        <p:nvSpPr>
          <p:cNvPr id="57" name="Rounded Rectangle 56">
            <a:extLst>
              <a:ext uri="{FF2B5EF4-FFF2-40B4-BE49-F238E27FC236}">
                <a16:creationId xmlns:a16="http://schemas.microsoft.com/office/drawing/2014/main" id="{D4AE6869-72BA-B041-ADF2-25A6E45B7A02}"/>
              </a:ext>
            </a:extLst>
          </p:cNvPr>
          <p:cNvSpPr/>
          <p:nvPr/>
        </p:nvSpPr>
        <p:spPr>
          <a:xfrm>
            <a:off x="4931013" y="3342570"/>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Log-odds</a:t>
            </a:r>
          </a:p>
        </p:txBody>
      </p:sp>
      <p:sp>
        <p:nvSpPr>
          <p:cNvPr id="58" name="Rounded Rectangle 57">
            <a:extLst>
              <a:ext uri="{FF2B5EF4-FFF2-40B4-BE49-F238E27FC236}">
                <a16:creationId xmlns:a16="http://schemas.microsoft.com/office/drawing/2014/main" id="{ECFAAD52-5687-174D-8DDC-41AB9B8FA559}"/>
              </a:ext>
            </a:extLst>
          </p:cNvPr>
          <p:cNvSpPr/>
          <p:nvPr/>
        </p:nvSpPr>
        <p:spPr>
          <a:xfrm>
            <a:off x="4931012" y="4273244"/>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Loss</a:t>
            </a:r>
          </a:p>
        </p:txBody>
      </p:sp>
      <p:sp>
        <p:nvSpPr>
          <p:cNvPr id="4096" name="Rounded Rectangle 4095">
            <a:extLst>
              <a:ext uri="{FF2B5EF4-FFF2-40B4-BE49-F238E27FC236}">
                <a16:creationId xmlns:a16="http://schemas.microsoft.com/office/drawing/2014/main" id="{E370EFFC-70DB-C64D-9D58-99C2694B3BB8}"/>
              </a:ext>
            </a:extLst>
          </p:cNvPr>
          <p:cNvSpPr/>
          <p:nvPr/>
        </p:nvSpPr>
        <p:spPr>
          <a:xfrm>
            <a:off x="4931012" y="5203919"/>
            <a:ext cx="3087757" cy="70788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etc.</a:t>
            </a:r>
          </a:p>
        </p:txBody>
      </p:sp>
    </p:spTree>
    <p:custDataLst>
      <p:tags r:id="rId1"/>
    </p:custDataLst>
    <p:extLst>
      <p:ext uri="{BB962C8B-B14F-4D97-AF65-F5344CB8AC3E}">
        <p14:creationId xmlns:p14="http://schemas.microsoft.com/office/powerpoint/2010/main" val="2247693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B9B4D83-268C-FD48-9AE3-31A4CD53475E}"/>
              </a:ext>
            </a:extLst>
          </p:cNvPr>
          <p:cNvSpPr/>
          <p:nvPr/>
        </p:nvSpPr>
        <p:spPr>
          <a:xfrm>
            <a:off x="2837793" y="898634"/>
            <a:ext cx="2175641" cy="9774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0762152-624C-184C-A4A1-BF6D4A8C010F}"/>
              </a:ext>
            </a:extLst>
          </p:cNvPr>
          <p:cNvPicPr>
            <a:picLocks noChangeAspect="1"/>
          </p:cNvPicPr>
          <p:nvPr/>
        </p:nvPicPr>
        <p:blipFill>
          <a:blip r:embed="rId3"/>
          <a:stretch>
            <a:fillRect/>
          </a:stretch>
        </p:blipFill>
        <p:spPr>
          <a:xfrm>
            <a:off x="2521967" y="1523717"/>
            <a:ext cx="7383768" cy="4827270"/>
          </a:xfrm>
          <a:prstGeom prst="rect">
            <a:avLst/>
          </a:prstGeom>
        </p:spPr>
      </p:pic>
      <p:sp>
        <p:nvSpPr>
          <p:cNvPr id="4" name="Title 1">
            <a:extLst>
              <a:ext uri="{FF2B5EF4-FFF2-40B4-BE49-F238E27FC236}">
                <a16:creationId xmlns:a16="http://schemas.microsoft.com/office/drawing/2014/main" id="{343034F5-0D59-BD49-9337-1B35831B09F6}"/>
              </a:ext>
            </a:extLst>
          </p:cNvPr>
          <p:cNvSpPr>
            <a:spLocks noGrp="1"/>
          </p:cNvSpPr>
          <p:nvPr>
            <p:ph type="title"/>
          </p:nvPr>
        </p:nvSpPr>
        <p:spPr>
          <a:xfrm>
            <a:off x="379562" y="198154"/>
            <a:ext cx="9026798" cy="1325563"/>
          </a:xfrm>
        </p:spPr>
        <p:txBody>
          <a:bodyPr>
            <a:normAutofit/>
          </a:bodyPr>
          <a:lstStyle/>
          <a:p>
            <a:r>
              <a:rPr lang="en-US" dirty="0">
                <a:solidFill>
                  <a:schemeClr val="tx1">
                    <a:lumMod val="65000"/>
                    <a:lumOff val="35000"/>
                  </a:schemeClr>
                </a:solidFill>
              </a:rPr>
              <a:t>Uncovering subtle interaction effects</a:t>
            </a:r>
          </a:p>
        </p:txBody>
      </p:sp>
    </p:spTree>
    <p:extLst>
      <p:ext uri="{BB962C8B-B14F-4D97-AF65-F5344CB8AC3E}">
        <p14:creationId xmlns:p14="http://schemas.microsoft.com/office/powerpoint/2010/main" val="10969613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5766C7-1DA1-C44B-9B88-BE5B92EFEBB2}"/>
              </a:ext>
            </a:extLst>
          </p:cNvPr>
          <p:cNvSpPr>
            <a:spLocks noGrp="1"/>
          </p:cNvSpPr>
          <p:nvPr>
            <p:ph type="title"/>
          </p:nvPr>
        </p:nvSpPr>
        <p:spPr>
          <a:xfrm>
            <a:off x="838200" y="209166"/>
            <a:ext cx="9275681" cy="1325563"/>
          </a:xfrm>
        </p:spPr>
        <p:txBody>
          <a:bodyPr>
            <a:normAutofit/>
          </a:bodyPr>
          <a:lstStyle/>
          <a:p>
            <a:r>
              <a:rPr lang="en-US" sz="4000" dirty="0"/>
              <a:t>The varying risk of sex over a lifetime</a:t>
            </a:r>
          </a:p>
        </p:txBody>
      </p:sp>
      <p:pic>
        <p:nvPicPr>
          <p:cNvPr id="3" name="Picture 2">
            <a:extLst>
              <a:ext uri="{FF2B5EF4-FFF2-40B4-BE49-F238E27FC236}">
                <a16:creationId xmlns:a16="http://schemas.microsoft.com/office/drawing/2014/main" id="{A5120693-228D-074F-B137-6B804E092F55}"/>
              </a:ext>
            </a:extLst>
          </p:cNvPr>
          <p:cNvPicPr>
            <a:picLocks noChangeAspect="1"/>
          </p:cNvPicPr>
          <p:nvPr/>
        </p:nvPicPr>
        <p:blipFill>
          <a:blip r:embed="rId3"/>
          <a:stretch>
            <a:fillRect/>
          </a:stretch>
        </p:blipFill>
        <p:spPr>
          <a:xfrm>
            <a:off x="2540000" y="1534729"/>
            <a:ext cx="7112000" cy="4737100"/>
          </a:xfrm>
          <a:prstGeom prst="rect">
            <a:avLst/>
          </a:prstGeom>
        </p:spPr>
      </p:pic>
      <p:sp>
        <p:nvSpPr>
          <p:cNvPr id="5" name="Slide Number Placeholder 23">
            <a:extLst>
              <a:ext uri="{FF2B5EF4-FFF2-40B4-BE49-F238E27FC236}">
                <a16:creationId xmlns:a16="http://schemas.microsoft.com/office/drawing/2014/main" id="{D7A0D95B-3A2D-EA4A-B663-AB165C13479D}"/>
              </a:ext>
            </a:extLst>
          </p:cNvPr>
          <p:cNvSpPr>
            <a:spLocks noGrp="1"/>
          </p:cNvSpPr>
          <p:nvPr>
            <p:ph type="sldNum" sz="quarter" idx="12"/>
          </p:nvPr>
        </p:nvSpPr>
        <p:spPr>
          <a:xfrm>
            <a:off x="8610600" y="6356350"/>
            <a:ext cx="2743200" cy="365125"/>
          </a:xfrm>
        </p:spPr>
        <p:txBody>
          <a:bodyPr/>
          <a:lstStyle/>
          <a:p>
            <a:fld id="{364FD863-39F2-0244-B8C2-644E5D96AAF3}" type="slidenum">
              <a:rPr lang="en-US" smtClean="0"/>
              <a:t>51</a:t>
            </a:fld>
            <a:endParaRPr lang="en-US" dirty="0"/>
          </a:p>
        </p:txBody>
      </p:sp>
      <p:sp>
        <p:nvSpPr>
          <p:cNvPr id="6" name="Rectangle 5">
            <a:extLst>
              <a:ext uri="{FF2B5EF4-FFF2-40B4-BE49-F238E27FC236}">
                <a16:creationId xmlns:a16="http://schemas.microsoft.com/office/drawing/2014/main" id="{9EDD1D6C-C0F6-8F4A-BBED-9F8F0D258A44}"/>
              </a:ext>
            </a:extLst>
          </p:cNvPr>
          <p:cNvSpPr/>
          <p:nvPr/>
        </p:nvSpPr>
        <p:spPr>
          <a:xfrm>
            <a:off x="3893425" y="1609927"/>
            <a:ext cx="4892572" cy="392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736F72A-38AD-2C47-BF10-A03D62424335}"/>
              </a:ext>
            </a:extLst>
          </p:cNvPr>
          <p:cNvSpPr/>
          <p:nvPr/>
        </p:nvSpPr>
        <p:spPr>
          <a:xfrm>
            <a:off x="1827671" y="1534730"/>
            <a:ext cx="2065754" cy="42151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58934AF-65D8-6E4F-B40D-029B2560EDA3}"/>
              </a:ext>
            </a:extLst>
          </p:cNvPr>
          <p:cNvSpPr/>
          <p:nvPr/>
        </p:nvSpPr>
        <p:spPr>
          <a:xfrm>
            <a:off x="9035939" y="1534728"/>
            <a:ext cx="1694003" cy="42151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3712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1803501" y="2967335"/>
            <a:ext cx="8584998" cy="584775"/>
          </a:xfrm>
          <a:prstGeom prst="rect">
            <a:avLst/>
          </a:prstGeom>
          <a:noFill/>
        </p:spPr>
        <p:txBody>
          <a:bodyPr wrap="square" rtlCol="0">
            <a:spAutoFit/>
          </a:bodyPr>
          <a:lstStyle/>
          <a:p>
            <a:pPr algn="ctr"/>
            <a:r>
              <a:rPr lang="en-US" sz="3200" dirty="0">
                <a:latin typeface="Avenir Next" panose="020B0503020202020204" pitchFamily="34" charset="0"/>
              </a:rPr>
              <a:t>Thanks!</a:t>
            </a: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spTree>
    <p:custDataLst>
      <p:tags r:id="rId1"/>
    </p:custDataLst>
    <p:extLst>
      <p:ext uri="{BB962C8B-B14F-4D97-AF65-F5344CB8AC3E}">
        <p14:creationId xmlns:p14="http://schemas.microsoft.com/office/powerpoint/2010/main" val="3321971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E42C92-20AA-5144-BEC4-3D5E55138975}"/>
              </a:ext>
            </a:extLst>
          </p:cNvPr>
          <p:cNvSpPr txBox="1"/>
          <p:nvPr/>
        </p:nvSpPr>
        <p:spPr>
          <a:xfrm>
            <a:off x="7673008" y="2010081"/>
            <a:ext cx="3776870" cy="1015663"/>
          </a:xfrm>
          <a:prstGeom prst="rect">
            <a:avLst/>
          </a:prstGeom>
          <a:noFill/>
        </p:spPr>
        <p:txBody>
          <a:bodyPr wrap="square" rtlCol="0">
            <a:spAutoFit/>
          </a:bodyPr>
          <a:lstStyle/>
          <a:p>
            <a:r>
              <a:rPr lang="en-US" sz="2000" dirty="0">
                <a:latin typeface="Avenir Next" panose="020B0503020202020204" pitchFamily="34" charset="0"/>
              </a:rPr>
              <a:t>You can’t discern meaningful patterns because there are too many examples to understand.</a:t>
            </a:r>
          </a:p>
        </p:txBody>
      </p:sp>
      <p:sp>
        <p:nvSpPr>
          <p:cNvPr id="12" name="TextBox 11">
            <a:extLst>
              <a:ext uri="{FF2B5EF4-FFF2-40B4-BE49-F238E27FC236}">
                <a16:creationId xmlns:a16="http://schemas.microsoft.com/office/drawing/2014/main" id="{DE4F1B57-828A-6542-AD0F-F9FB30439B82}"/>
              </a:ext>
            </a:extLst>
          </p:cNvPr>
          <p:cNvSpPr txBox="1"/>
          <p:nvPr/>
        </p:nvSpPr>
        <p:spPr>
          <a:xfrm>
            <a:off x="940904" y="2517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302ED400-991B-3D4C-A5BF-AA93FBD518C5}"/>
              </a:ext>
            </a:extLst>
          </p:cNvPr>
          <p:cNvSpPr txBox="1"/>
          <p:nvPr/>
        </p:nvSpPr>
        <p:spPr>
          <a:xfrm>
            <a:off x="426480" y="380302"/>
            <a:ext cx="7803120" cy="830997"/>
          </a:xfrm>
          <a:prstGeom prst="rect">
            <a:avLst/>
          </a:prstGeom>
          <a:noFill/>
        </p:spPr>
        <p:txBody>
          <a:bodyPr wrap="square" rtlCol="0">
            <a:spAutoFit/>
          </a:bodyPr>
          <a:lstStyle/>
          <a:p>
            <a:r>
              <a:rPr lang="en-US" sz="2400" b="1" dirty="0">
                <a:latin typeface="Avenir Next" panose="020B0503020202020204" pitchFamily="34" charset="0"/>
              </a:rPr>
              <a:t>What can go wrong: </a:t>
            </a:r>
            <a:r>
              <a:rPr lang="en-US" sz="2400" dirty="0">
                <a:latin typeface="Avenir Next" panose="020B0503020202020204" pitchFamily="34" charset="0"/>
              </a:rPr>
              <a:t>Counterfactual examples</a:t>
            </a:r>
          </a:p>
          <a:p>
            <a:endParaRPr lang="en-US" sz="2400" dirty="0">
              <a:latin typeface="Avenir Next" panose="020B0503020202020204" pitchFamily="34" charset="0"/>
            </a:endParaRPr>
          </a:p>
        </p:txBody>
      </p:sp>
      <p:sp>
        <p:nvSpPr>
          <p:cNvPr id="4" name="TextBox 3">
            <a:extLst>
              <a:ext uri="{FF2B5EF4-FFF2-40B4-BE49-F238E27FC236}">
                <a16:creationId xmlns:a16="http://schemas.microsoft.com/office/drawing/2014/main" id="{2238346E-5300-3E4C-AC07-C18B0E4EB98D}"/>
              </a:ext>
            </a:extLst>
          </p:cNvPr>
          <p:cNvSpPr txBox="1"/>
          <p:nvPr/>
        </p:nvSpPr>
        <p:spPr>
          <a:xfrm>
            <a:off x="3114261" y="1046922"/>
            <a:ext cx="184731" cy="369332"/>
          </a:xfrm>
          <a:prstGeom prst="rect">
            <a:avLst/>
          </a:prstGeom>
          <a:noFill/>
        </p:spPr>
        <p:txBody>
          <a:bodyPr wrap="none" rtlCol="0">
            <a:spAutoFit/>
          </a:bodyPr>
          <a:lstStyle/>
          <a:p>
            <a:endParaRPr lang="en-US" dirty="0"/>
          </a:p>
        </p:txBody>
      </p:sp>
      <p:cxnSp>
        <p:nvCxnSpPr>
          <p:cNvPr id="22" name="Straight Connector 21">
            <a:extLst>
              <a:ext uri="{FF2B5EF4-FFF2-40B4-BE49-F238E27FC236}">
                <a16:creationId xmlns:a16="http://schemas.microsoft.com/office/drawing/2014/main" id="{A1A5A70B-EE39-F849-8154-6F66162EDD15}"/>
              </a:ext>
            </a:extLst>
          </p:cNvPr>
          <p:cNvCxnSpPr>
            <a:cxnSpLocks/>
          </p:cNvCxnSpPr>
          <p:nvPr/>
        </p:nvCxnSpPr>
        <p:spPr>
          <a:xfrm>
            <a:off x="715617" y="3272443"/>
            <a:ext cx="10668000" cy="0"/>
          </a:xfrm>
          <a:prstGeom prst="line">
            <a:avLst/>
          </a:prstGeom>
          <a:ln w="50800">
            <a:solidFill>
              <a:schemeClr val="tx1"/>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A01B14E-6026-A845-AA57-C789EA2A7FCC}"/>
              </a:ext>
            </a:extLst>
          </p:cNvPr>
          <p:cNvSpPr/>
          <p:nvPr/>
        </p:nvSpPr>
        <p:spPr>
          <a:xfrm>
            <a:off x="630682" y="2010081"/>
            <a:ext cx="4060587" cy="1015663"/>
          </a:xfrm>
          <a:prstGeom prst="rect">
            <a:avLst/>
          </a:prstGeom>
        </p:spPr>
        <p:txBody>
          <a:bodyPr wrap="square">
            <a:spAutoFit/>
          </a:bodyPr>
          <a:lstStyle/>
          <a:p>
            <a:r>
              <a:rPr lang="en-US" sz="2000" dirty="0">
                <a:latin typeface="Avenir Next" panose="020B0503020202020204" pitchFamily="34" charset="0"/>
              </a:rPr>
              <a:t>You are missing important model behavior because you don’t have examples that illustrate it.</a:t>
            </a:r>
          </a:p>
        </p:txBody>
      </p:sp>
      <p:sp>
        <p:nvSpPr>
          <p:cNvPr id="13" name="TextBox 12">
            <a:extLst>
              <a:ext uri="{FF2B5EF4-FFF2-40B4-BE49-F238E27FC236}">
                <a16:creationId xmlns:a16="http://schemas.microsoft.com/office/drawing/2014/main" id="{FFB637CD-33D7-EB4B-A40A-345F377BC1AB}"/>
              </a:ext>
            </a:extLst>
          </p:cNvPr>
          <p:cNvSpPr txBox="1"/>
          <p:nvPr/>
        </p:nvSpPr>
        <p:spPr>
          <a:xfrm>
            <a:off x="630683" y="3561404"/>
            <a:ext cx="3776870" cy="400110"/>
          </a:xfrm>
          <a:prstGeom prst="rect">
            <a:avLst/>
          </a:prstGeom>
          <a:noFill/>
        </p:spPr>
        <p:txBody>
          <a:bodyPr wrap="square" rtlCol="0">
            <a:spAutoFit/>
          </a:bodyPr>
          <a:lstStyle/>
          <a:p>
            <a:r>
              <a:rPr lang="en-US" sz="2000" dirty="0">
                <a:latin typeface="Avenir Next" panose="020B0503020202020204" pitchFamily="34" charset="0"/>
              </a:rPr>
              <a:t>Few examples</a:t>
            </a:r>
          </a:p>
        </p:txBody>
      </p:sp>
      <p:sp>
        <p:nvSpPr>
          <p:cNvPr id="14" name="TextBox 13">
            <a:extLst>
              <a:ext uri="{FF2B5EF4-FFF2-40B4-BE49-F238E27FC236}">
                <a16:creationId xmlns:a16="http://schemas.microsoft.com/office/drawing/2014/main" id="{2B09116D-4EF2-FD45-A959-DDB40F87C665}"/>
              </a:ext>
            </a:extLst>
          </p:cNvPr>
          <p:cNvSpPr txBox="1"/>
          <p:nvPr/>
        </p:nvSpPr>
        <p:spPr>
          <a:xfrm>
            <a:off x="7673008" y="3481998"/>
            <a:ext cx="3776870" cy="400110"/>
          </a:xfrm>
          <a:prstGeom prst="rect">
            <a:avLst/>
          </a:prstGeom>
          <a:noFill/>
        </p:spPr>
        <p:txBody>
          <a:bodyPr wrap="square" rtlCol="0">
            <a:spAutoFit/>
          </a:bodyPr>
          <a:lstStyle/>
          <a:p>
            <a:pPr algn="r"/>
            <a:r>
              <a:rPr lang="en-US" sz="2000" dirty="0">
                <a:latin typeface="Avenir Next" panose="020B0503020202020204" pitchFamily="34" charset="0"/>
              </a:rPr>
              <a:t>Many examples</a:t>
            </a:r>
          </a:p>
        </p:txBody>
      </p:sp>
    </p:spTree>
    <p:custDataLst>
      <p:tags r:id="rId1"/>
    </p:custDataLst>
    <p:extLst>
      <p:ext uri="{BB962C8B-B14F-4D97-AF65-F5344CB8AC3E}">
        <p14:creationId xmlns:p14="http://schemas.microsoft.com/office/powerpoint/2010/main" val="1728399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475383" y="1851305"/>
            <a:ext cx="16105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Predicted risk</a:t>
            </a:r>
          </a:p>
          <a:p>
            <a:pPr algn="ctr" eaLnBrk="1" hangingPunct="1"/>
            <a:r>
              <a:rPr lang="en-US" altLang="en-US" dirty="0">
                <a:solidFill>
                  <a:schemeClr val="tx1">
                    <a:lumMod val="50000"/>
                    <a:lumOff val="50000"/>
                  </a:schemeClr>
                </a:solidFill>
                <a:latin typeface="Avenir Next" panose="020B0503020202020204" pitchFamily="34" charset="0"/>
              </a:rPr>
              <a:t>of default</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4173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𝑥</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41733" cy="369332"/>
              </a:xfrm>
              <a:prstGeom prst="rect">
                <a:avLst/>
              </a:prstGeom>
              <a:blipFill>
                <a:blip r:embed="rId4"/>
                <a:stretch>
                  <a:fillRect l="-15000" r="-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7163295" y="2694055"/>
                <a:ext cx="245708"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7163295" y="2694055"/>
                <a:ext cx="245708" cy="369332"/>
              </a:xfrm>
              <a:prstGeom prst="rect">
                <a:avLst/>
              </a:prstGeom>
              <a:blipFill>
                <a:blip r:embed="rId5"/>
                <a:stretch>
                  <a:fillRect l="-30000" t="-16667" r="-25000" b="-23333"/>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1930185" y="1617236"/>
            <a:ext cx="1747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Customer data</a:t>
            </a:r>
          </a:p>
        </p:txBody>
      </p:sp>
      <p:sp>
        <p:nvSpPr>
          <p:cNvPr id="5" name="TextBox 4">
            <a:extLst>
              <a:ext uri="{FF2B5EF4-FFF2-40B4-BE49-F238E27FC236}">
                <a16:creationId xmlns:a16="http://schemas.microsoft.com/office/drawing/2014/main" id="{F0954D1A-B14A-624F-9B2D-5A6F9FE9B06A}"/>
              </a:ext>
            </a:extLst>
          </p:cNvPr>
          <p:cNvSpPr txBox="1"/>
          <p:nvPr/>
        </p:nvSpPr>
        <p:spPr>
          <a:xfrm>
            <a:off x="1608117" y="2484233"/>
            <a:ext cx="1043876" cy="307777"/>
          </a:xfrm>
          <a:prstGeom prst="rect">
            <a:avLst/>
          </a:prstGeom>
          <a:noFill/>
        </p:spPr>
        <p:txBody>
          <a:bodyPr wrap="none" rtlCol="0">
            <a:spAutoFit/>
          </a:bodyPr>
          <a:lstStyle/>
          <a:p>
            <a:pPr algn="r"/>
            <a:r>
              <a:rPr lang="en-US" sz="1400" dirty="0">
                <a:latin typeface="Andale Mono" panose="020B0509000000000004" pitchFamily="49" charset="0"/>
              </a:rPr>
              <a:t>DTI = 10</a:t>
            </a:r>
          </a:p>
        </p:txBody>
      </p:sp>
      <p:sp>
        <p:nvSpPr>
          <p:cNvPr id="6" name="TextBox 5">
            <a:extLst>
              <a:ext uri="{FF2B5EF4-FFF2-40B4-BE49-F238E27FC236}">
                <a16:creationId xmlns:a16="http://schemas.microsoft.com/office/drawing/2014/main" id="{9ECC2AAC-BB65-5149-A12B-191B6501F607}"/>
              </a:ext>
            </a:extLst>
          </p:cNvPr>
          <p:cNvSpPr txBox="1"/>
          <p:nvPr/>
        </p:nvSpPr>
        <p:spPr>
          <a:xfrm>
            <a:off x="853695" y="2705674"/>
            <a:ext cx="1795684" cy="307777"/>
          </a:xfrm>
          <a:prstGeom prst="rect">
            <a:avLst/>
          </a:prstGeom>
          <a:noFill/>
        </p:spPr>
        <p:txBody>
          <a:bodyPr wrap="none" rtlCol="0">
            <a:spAutoFit/>
          </a:bodyPr>
          <a:lstStyle/>
          <a:p>
            <a:pPr algn="r"/>
            <a:r>
              <a:rPr lang="en-US" sz="1400" dirty="0">
                <a:latin typeface="Andale Mono" panose="020B0509000000000004" pitchFamily="49" charset="0"/>
              </a:rPr>
              <a:t>Delinquent = 10</a:t>
            </a:r>
          </a:p>
        </p:txBody>
      </p:sp>
      <p:sp>
        <p:nvSpPr>
          <p:cNvPr id="7" name="TextBox 6">
            <a:extLst>
              <a:ext uri="{FF2B5EF4-FFF2-40B4-BE49-F238E27FC236}">
                <a16:creationId xmlns:a16="http://schemas.microsoft.com/office/drawing/2014/main" id="{33B34A43-BE2A-BF4F-84CF-75B06D8918F0}"/>
              </a:ext>
            </a:extLst>
          </p:cNvPr>
          <p:cNvSpPr txBox="1"/>
          <p:nvPr/>
        </p:nvSpPr>
        <p:spPr>
          <a:xfrm>
            <a:off x="1930185" y="2920343"/>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52268" y="3105009"/>
            <a:ext cx="598241" cy="369332"/>
          </a:xfrm>
          <a:prstGeom prst="rect">
            <a:avLst/>
          </a:prstGeom>
          <a:noFill/>
        </p:spPr>
        <p:txBody>
          <a:bodyPr wrap="none" rtlCol="0">
            <a:spAutoFit/>
          </a:bodyPr>
          <a:lstStyle/>
          <a:p>
            <a:r>
              <a:rPr lang="en-US" dirty="0">
                <a:latin typeface="Andale Mono" panose="020B0509000000000004" pitchFamily="49" charset="0"/>
              </a:rPr>
              <a:t>16%</a:t>
            </a:r>
          </a:p>
        </p:txBody>
      </p:sp>
      <p:pic>
        <p:nvPicPr>
          <p:cNvPr id="18" name="Picture 17">
            <a:extLst>
              <a:ext uri="{FF2B5EF4-FFF2-40B4-BE49-F238E27FC236}">
                <a16:creationId xmlns:a16="http://schemas.microsoft.com/office/drawing/2014/main" id="{E783D612-331E-6143-A885-F8C407390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319987"/>
            <a:ext cx="538610" cy="711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9">
            <a:extLst>
              <a:ext uri="{FF2B5EF4-FFF2-40B4-BE49-F238E27FC236}">
                <a16:creationId xmlns:a16="http://schemas.microsoft.com/office/drawing/2014/main" id="{0A0B8A88-C79D-D744-8A53-DE0B753B2AC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9787" y="1122699"/>
            <a:ext cx="537157" cy="68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Straight Connector 19">
            <a:extLst>
              <a:ext uri="{FF2B5EF4-FFF2-40B4-BE49-F238E27FC236}">
                <a16:creationId xmlns:a16="http://schemas.microsoft.com/office/drawing/2014/main" id="{62179001-901B-834B-B0AA-F70ACD613144}"/>
              </a:ext>
            </a:extLst>
          </p:cNvPr>
          <p:cNvCxnSpPr>
            <a:cxnSpLocks/>
          </p:cNvCxnSpPr>
          <p:nvPr/>
        </p:nvCxnSpPr>
        <p:spPr>
          <a:xfrm flipV="1">
            <a:off x="640124" y="538931"/>
            <a:ext cx="1139325" cy="1040629"/>
          </a:xfrm>
          <a:prstGeom prst="line">
            <a:avLst/>
          </a:prstGeom>
          <a:ln w="1905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2" name="Right Triangle 1">
            <a:extLst>
              <a:ext uri="{FF2B5EF4-FFF2-40B4-BE49-F238E27FC236}">
                <a16:creationId xmlns:a16="http://schemas.microsoft.com/office/drawing/2014/main" id="{34183461-288B-6D49-A8D4-D9F7F3672D6A}"/>
              </a:ext>
            </a:extLst>
          </p:cNvPr>
          <p:cNvSpPr/>
          <p:nvPr/>
        </p:nvSpPr>
        <p:spPr>
          <a:xfrm rot="16200000">
            <a:off x="7163296" y="31675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2D2326B-5207-6247-AB40-19B4FFDAB889}"/>
              </a:ext>
            </a:extLst>
          </p:cNvPr>
          <p:cNvSpPr/>
          <p:nvPr/>
        </p:nvSpPr>
        <p:spPr>
          <a:xfrm>
            <a:off x="3949383" y="28399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64" name="Straight Connector 63">
            <a:extLst>
              <a:ext uri="{FF2B5EF4-FFF2-40B4-BE49-F238E27FC236}">
                <a16:creationId xmlns:a16="http://schemas.microsoft.com/office/drawing/2014/main" id="{37357221-72A8-AA4F-AD25-AAC5D1019EAB}"/>
              </a:ext>
            </a:extLst>
          </p:cNvPr>
          <p:cNvCxnSpPr>
            <a:cxnSpLocks/>
          </p:cNvCxnSpPr>
          <p:nvPr/>
        </p:nvCxnSpPr>
        <p:spPr>
          <a:xfrm>
            <a:off x="3217008" y="34248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4C1047F-E350-1B44-A7C4-0297EFF1E1AE}"/>
              </a:ext>
            </a:extLst>
          </p:cNvPr>
          <p:cNvCxnSpPr>
            <a:cxnSpLocks/>
          </p:cNvCxnSpPr>
          <p:nvPr/>
        </p:nvCxnSpPr>
        <p:spPr>
          <a:xfrm>
            <a:off x="6740420" y="34248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66" name="Table 59">
            <a:extLst>
              <a:ext uri="{FF2B5EF4-FFF2-40B4-BE49-F238E27FC236}">
                <a16:creationId xmlns:a16="http://schemas.microsoft.com/office/drawing/2014/main" id="{5999B846-8461-3343-9AED-A6A7A33FD871}"/>
              </a:ext>
            </a:extLst>
          </p:cNvPr>
          <p:cNvGraphicFramePr>
            <a:graphicFrameLocks noGrp="1"/>
          </p:cNvGraphicFramePr>
          <p:nvPr/>
        </p:nvGraphicFramePr>
        <p:xfrm>
          <a:off x="2839042" y="26706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67" name="Table 66">
            <a:extLst>
              <a:ext uri="{FF2B5EF4-FFF2-40B4-BE49-F238E27FC236}">
                <a16:creationId xmlns:a16="http://schemas.microsoft.com/office/drawing/2014/main" id="{B8DCE24C-DE61-CE48-BB5E-DBF7B4BD70E4}"/>
              </a:ext>
            </a:extLst>
          </p:cNvPr>
          <p:cNvGraphicFramePr>
            <a:graphicFrameLocks noGrp="1"/>
          </p:cNvGraphicFramePr>
          <p:nvPr/>
        </p:nvGraphicFramePr>
        <p:xfrm>
          <a:off x="7315695" y="33113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p:sp>
        <p:nvSpPr>
          <p:cNvPr id="68" name="TextBox 67">
            <a:extLst>
              <a:ext uri="{FF2B5EF4-FFF2-40B4-BE49-F238E27FC236}">
                <a16:creationId xmlns:a16="http://schemas.microsoft.com/office/drawing/2014/main" id="{84B97C1E-12CC-C64A-AB5C-2A3544BCE12E}"/>
              </a:ext>
            </a:extLst>
          </p:cNvPr>
          <p:cNvSpPr txBox="1"/>
          <p:nvPr/>
        </p:nvSpPr>
        <p:spPr>
          <a:xfrm>
            <a:off x="7604668" y="3257409"/>
            <a:ext cx="460382" cy="369332"/>
          </a:xfrm>
          <a:prstGeom prst="rect">
            <a:avLst/>
          </a:prstGeom>
          <a:noFill/>
        </p:spPr>
        <p:txBody>
          <a:bodyPr wrap="none" rtlCol="0">
            <a:spAutoFit/>
          </a:bodyPr>
          <a:lstStyle/>
          <a:p>
            <a:r>
              <a:rPr lang="en-US" dirty="0">
                <a:latin typeface="Andale Mono" panose="020B0509000000000004" pitchFamily="49" charset="0"/>
              </a:rPr>
              <a:t>9%</a:t>
            </a:r>
          </a:p>
        </p:txBody>
      </p:sp>
      <p:sp>
        <p:nvSpPr>
          <p:cNvPr id="69" name="Right Triangle 68">
            <a:extLst>
              <a:ext uri="{FF2B5EF4-FFF2-40B4-BE49-F238E27FC236}">
                <a16:creationId xmlns:a16="http://schemas.microsoft.com/office/drawing/2014/main" id="{0BC4741F-40EA-8944-924C-D8F73260BE2E}"/>
              </a:ext>
            </a:extLst>
          </p:cNvPr>
          <p:cNvSpPr/>
          <p:nvPr/>
        </p:nvSpPr>
        <p:spPr>
          <a:xfrm rot="16200000">
            <a:off x="7315696" y="33199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CED9B02-8F3A-B247-9C53-622535DA9877}"/>
              </a:ext>
            </a:extLst>
          </p:cNvPr>
          <p:cNvSpPr/>
          <p:nvPr/>
        </p:nvSpPr>
        <p:spPr>
          <a:xfrm>
            <a:off x="4101783" y="29923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71" name="Straight Connector 70">
            <a:extLst>
              <a:ext uri="{FF2B5EF4-FFF2-40B4-BE49-F238E27FC236}">
                <a16:creationId xmlns:a16="http://schemas.microsoft.com/office/drawing/2014/main" id="{DBC16244-34AE-184B-818E-FFFFA7BEA5EC}"/>
              </a:ext>
            </a:extLst>
          </p:cNvPr>
          <p:cNvCxnSpPr>
            <a:cxnSpLocks/>
          </p:cNvCxnSpPr>
          <p:nvPr/>
        </p:nvCxnSpPr>
        <p:spPr>
          <a:xfrm>
            <a:off x="3369408" y="35772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56FB210-C1D5-7D4C-AC4C-F32B28909042}"/>
              </a:ext>
            </a:extLst>
          </p:cNvPr>
          <p:cNvCxnSpPr>
            <a:cxnSpLocks/>
          </p:cNvCxnSpPr>
          <p:nvPr/>
        </p:nvCxnSpPr>
        <p:spPr>
          <a:xfrm>
            <a:off x="6892820" y="35772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73" name="Table 59">
            <a:extLst>
              <a:ext uri="{FF2B5EF4-FFF2-40B4-BE49-F238E27FC236}">
                <a16:creationId xmlns:a16="http://schemas.microsoft.com/office/drawing/2014/main" id="{8C80885B-BFC1-964F-8615-A37E926A0E04}"/>
              </a:ext>
            </a:extLst>
          </p:cNvPr>
          <p:cNvGraphicFramePr>
            <a:graphicFrameLocks noGrp="1"/>
          </p:cNvGraphicFramePr>
          <p:nvPr/>
        </p:nvGraphicFramePr>
        <p:xfrm>
          <a:off x="2991442" y="28230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74" name="Table 73">
            <a:extLst>
              <a:ext uri="{FF2B5EF4-FFF2-40B4-BE49-F238E27FC236}">
                <a16:creationId xmlns:a16="http://schemas.microsoft.com/office/drawing/2014/main" id="{4923B81F-04BA-B24E-95A6-067AA0E109F7}"/>
              </a:ext>
            </a:extLst>
          </p:cNvPr>
          <p:cNvGraphicFramePr>
            <a:graphicFrameLocks noGrp="1"/>
          </p:cNvGraphicFramePr>
          <p:nvPr/>
        </p:nvGraphicFramePr>
        <p:xfrm>
          <a:off x="7468095" y="34637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p:sp>
        <p:nvSpPr>
          <p:cNvPr id="75" name="TextBox 74">
            <a:extLst>
              <a:ext uri="{FF2B5EF4-FFF2-40B4-BE49-F238E27FC236}">
                <a16:creationId xmlns:a16="http://schemas.microsoft.com/office/drawing/2014/main" id="{74033361-088E-E843-8B0B-CDB00EB65FC4}"/>
              </a:ext>
            </a:extLst>
          </p:cNvPr>
          <p:cNvSpPr txBox="1"/>
          <p:nvPr/>
        </p:nvSpPr>
        <p:spPr>
          <a:xfrm>
            <a:off x="7757068" y="3409809"/>
            <a:ext cx="598241" cy="369332"/>
          </a:xfrm>
          <a:prstGeom prst="rect">
            <a:avLst/>
          </a:prstGeom>
          <a:noFill/>
        </p:spPr>
        <p:txBody>
          <a:bodyPr wrap="none" rtlCol="0">
            <a:spAutoFit/>
          </a:bodyPr>
          <a:lstStyle/>
          <a:p>
            <a:r>
              <a:rPr lang="en-US" dirty="0">
                <a:latin typeface="Andale Mono" panose="020B0509000000000004" pitchFamily="49" charset="0"/>
              </a:rPr>
              <a:t>10%</a:t>
            </a:r>
          </a:p>
        </p:txBody>
      </p:sp>
      <p:sp>
        <p:nvSpPr>
          <p:cNvPr id="76" name="Right Triangle 75">
            <a:extLst>
              <a:ext uri="{FF2B5EF4-FFF2-40B4-BE49-F238E27FC236}">
                <a16:creationId xmlns:a16="http://schemas.microsoft.com/office/drawing/2014/main" id="{52369626-05D8-5C43-A58E-925CE55F0CFE}"/>
              </a:ext>
            </a:extLst>
          </p:cNvPr>
          <p:cNvSpPr/>
          <p:nvPr/>
        </p:nvSpPr>
        <p:spPr>
          <a:xfrm rot="16200000">
            <a:off x="7468096" y="34723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E9564F0F-A921-744F-90B4-03B3F071C48B}"/>
              </a:ext>
            </a:extLst>
          </p:cNvPr>
          <p:cNvSpPr/>
          <p:nvPr/>
        </p:nvSpPr>
        <p:spPr>
          <a:xfrm>
            <a:off x="4254183" y="31447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78" name="Straight Connector 77">
            <a:extLst>
              <a:ext uri="{FF2B5EF4-FFF2-40B4-BE49-F238E27FC236}">
                <a16:creationId xmlns:a16="http://schemas.microsoft.com/office/drawing/2014/main" id="{1A543DB7-5825-874C-A6FA-F5DC628A9744}"/>
              </a:ext>
            </a:extLst>
          </p:cNvPr>
          <p:cNvCxnSpPr>
            <a:cxnSpLocks/>
          </p:cNvCxnSpPr>
          <p:nvPr/>
        </p:nvCxnSpPr>
        <p:spPr>
          <a:xfrm>
            <a:off x="3521808" y="37296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1D8AC07-118B-BF46-A41E-E2E05CA06950}"/>
              </a:ext>
            </a:extLst>
          </p:cNvPr>
          <p:cNvCxnSpPr>
            <a:cxnSpLocks/>
          </p:cNvCxnSpPr>
          <p:nvPr/>
        </p:nvCxnSpPr>
        <p:spPr>
          <a:xfrm>
            <a:off x="7045220" y="37296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80" name="Table 59">
            <a:extLst>
              <a:ext uri="{FF2B5EF4-FFF2-40B4-BE49-F238E27FC236}">
                <a16:creationId xmlns:a16="http://schemas.microsoft.com/office/drawing/2014/main" id="{654BFB79-B1FF-5040-A594-B00C12A5EE6A}"/>
              </a:ext>
            </a:extLst>
          </p:cNvPr>
          <p:cNvGraphicFramePr>
            <a:graphicFrameLocks noGrp="1"/>
          </p:cNvGraphicFramePr>
          <p:nvPr/>
        </p:nvGraphicFramePr>
        <p:xfrm>
          <a:off x="3143842" y="29754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842218913"/>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768552536"/>
                  </a:ext>
                </a:extLst>
              </a:tr>
            </a:tbl>
          </a:graphicData>
        </a:graphic>
      </p:graphicFrame>
      <p:graphicFrame>
        <p:nvGraphicFramePr>
          <p:cNvPr id="81" name="Table 80">
            <a:extLst>
              <a:ext uri="{FF2B5EF4-FFF2-40B4-BE49-F238E27FC236}">
                <a16:creationId xmlns:a16="http://schemas.microsoft.com/office/drawing/2014/main" id="{4A10A001-6B73-AD49-9B5E-26E50B1B4AEB}"/>
              </a:ext>
            </a:extLst>
          </p:cNvPr>
          <p:cNvGraphicFramePr>
            <a:graphicFrameLocks noGrp="1"/>
          </p:cNvGraphicFramePr>
          <p:nvPr/>
        </p:nvGraphicFramePr>
        <p:xfrm>
          <a:off x="7620495" y="36161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p:sp>
        <p:nvSpPr>
          <p:cNvPr id="82" name="TextBox 81">
            <a:extLst>
              <a:ext uri="{FF2B5EF4-FFF2-40B4-BE49-F238E27FC236}">
                <a16:creationId xmlns:a16="http://schemas.microsoft.com/office/drawing/2014/main" id="{8408AACF-36CA-7C44-A524-79B400647BCC}"/>
              </a:ext>
            </a:extLst>
          </p:cNvPr>
          <p:cNvSpPr txBox="1"/>
          <p:nvPr/>
        </p:nvSpPr>
        <p:spPr>
          <a:xfrm>
            <a:off x="7909468" y="3562209"/>
            <a:ext cx="460382" cy="369332"/>
          </a:xfrm>
          <a:prstGeom prst="rect">
            <a:avLst/>
          </a:prstGeom>
          <a:noFill/>
        </p:spPr>
        <p:txBody>
          <a:bodyPr wrap="none" rtlCol="0">
            <a:spAutoFit/>
          </a:bodyPr>
          <a:lstStyle/>
          <a:p>
            <a:r>
              <a:rPr lang="en-US" dirty="0">
                <a:latin typeface="Andale Mono" panose="020B0509000000000004" pitchFamily="49" charset="0"/>
              </a:rPr>
              <a:t>8%</a:t>
            </a:r>
          </a:p>
        </p:txBody>
      </p:sp>
      <p:sp>
        <p:nvSpPr>
          <p:cNvPr id="83" name="Right Triangle 82">
            <a:extLst>
              <a:ext uri="{FF2B5EF4-FFF2-40B4-BE49-F238E27FC236}">
                <a16:creationId xmlns:a16="http://schemas.microsoft.com/office/drawing/2014/main" id="{888344A7-53E8-4B4C-A48F-5396B04E7ADF}"/>
              </a:ext>
            </a:extLst>
          </p:cNvPr>
          <p:cNvSpPr/>
          <p:nvPr/>
        </p:nvSpPr>
        <p:spPr>
          <a:xfrm rot="16200000">
            <a:off x="7620496" y="36247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E7F9E8A3-DB81-0C46-A51B-675819B9A08C}"/>
              </a:ext>
            </a:extLst>
          </p:cNvPr>
          <p:cNvSpPr/>
          <p:nvPr/>
        </p:nvSpPr>
        <p:spPr>
          <a:xfrm>
            <a:off x="4406583" y="32971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85" name="Straight Connector 84">
            <a:extLst>
              <a:ext uri="{FF2B5EF4-FFF2-40B4-BE49-F238E27FC236}">
                <a16:creationId xmlns:a16="http://schemas.microsoft.com/office/drawing/2014/main" id="{EEF84720-496E-984C-BCD7-116E84C15ABF}"/>
              </a:ext>
            </a:extLst>
          </p:cNvPr>
          <p:cNvCxnSpPr>
            <a:cxnSpLocks/>
          </p:cNvCxnSpPr>
          <p:nvPr/>
        </p:nvCxnSpPr>
        <p:spPr>
          <a:xfrm>
            <a:off x="3674208" y="38820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919AA96-15FA-044A-A4E2-384EF59F9B50}"/>
              </a:ext>
            </a:extLst>
          </p:cNvPr>
          <p:cNvCxnSpPr>
            <a:cxnSpLocks/>
          </p:cNvCxnSpPr>
          <p:nvPr/>
        </p:nvCxnSpPr>
        <p:spPr>
          <a:xfrm>
            <a:off x="7197620" y="38820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87" name="Table 59">
            <a:extLst>
              <a:ext uri="{FF2B5EF4-FFF2-40B4-BE49-F238E27FC236}">
                <a16:creationId xmlns:a16="http://schemas.microsoft.com/office/drawing/2014/main" id="{DA20F997-3E54-4D46-815B-1C2722279A5C}"/>
              </a:ext>
            </a:extLst>
          </p:cNvPr>
          <p:cNvGraphicFramePr>
            <a:graphicFrameLocks noGrp="1"/>
          </p:cNvGraphicFramePr>
          <p:nvPr/>
        </p:nvGraphicFramePr>
        <p:xfrm>
          <a:off x="3296242" y="31278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842218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768552536"/>
                  </a:ext>
                </a:extLst>
              </a:tr>
            </a:tbl>
          </a:graphicData>
        </a:graphic>
      </p:graphicFrame>
      <p:graphicFrame>
        <p:nvGraphicFramePr>
          <p:cNvPr id="88" name="Table 87">
            <a:extLst>
              <a:ext uri="{FF2B5EF4-FFF2-40B4-BE49-F238E27FC236}">
                <a16:creationId xmlns:a16="http://schemas.microsoft.com/office/drawing/2014/main" id="{F06F5D73-78F4-624D-8F0B-B415341E7291}"/>
              </a:ext>
            </a:extLst>
          </p:cNvPr>
          <p:cNvGraphicFramePr>
            <a:graphicFrameLocks noGrp="1"/>
          </p:cNvGraphicFramePr>
          <p:nvPr/>
        </p:nvGraphicFramePr>
        <p:xfrm>
          <a:off x="7772895" y="37685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p:sp>
        <p:nvSpPr>
          <p:cNvPr id="89" name="TextBox 88">
            <a:extLst>
              <a:ext uri="{FF2B5EF4-FFF2-40B4-BE49-F238E27FC236}">
                <a16:creationId xmlns:a16="http://schemas.microsoft.com/office/drawing/2014/main" id="{D69A2989-7E2B-C54A-BA15-607BFD85217C}"/>
              </a:ext>
            </a:extLst>
          </p:cNvPr>
          <p:cNvSpPr txBox="1"/>
          <p:nvPr/>
        </p:nvSpPr>
        <p:spPr>
          <a:xfrm>
            <a:off x="8061868" y="3714609"/>
            <a:ext cx="598241" cy="369332"/>
          </a:xfrm>
          <a:prstGeom prst="rect">
            <a:avLst/>
          </a:prstGeom>
          <a:noFill/>
        </p:spPr>
        <p:txBody>
          <a:bodyPr wrap="none" rtlCol="0">
            <a:spAutoFit/>
          </a:bodyPr>
          <a:lstStyle/>
          <a:p>
            <a:r>
              <a:rPr lang="en-US" dirty="0">
                <a:latin typeface="Andale Mono" panose="020B0509000000000004" pitchFamily="49" charset="0"/>
              </a:rPr>
              <a:t>10%</a:t>
            </a:r>
          </a:p>
        </p:txBody>
      </p:sp>
      <p:sp>
        <p:nvSpPr>
          <p:cNvPr id="90" name="Right Triangle 89">
            <a:extLst>
              <a:ext uri="{FF2B5EF4-FFF2-40B4-BE49-F238E27FC236}">
                <a16:creationId xmlns:a16="http://schemas.microsoft.com/office/drawing/2014/main" id="{C764B949-67BC-5E4D-8F0F-338369CF2D42}"/>
              </a:ext>
            </a:extLst>
          </p:cNvPr>
          <p:cNvSpPr/>
          <p:nvPr/>
        </p:nvSpPr>
        <p:spPr>
          <a:xfrm rot="16200000">
            <a:off x="7772896" y="37771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873BC30F-CB3E-D648-85EC-CEC46EAFA3C9}"/>
              </a:ext>
            </a:extLst>
          </p:cNvPr>
          <p:cNvSpPr/>
          <p:nvPr/>
        </p:nvSpPr>
        <p:spPr>
          <a:xfrm>
            <a:off x="4558983" y="3449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model</a:t>
            </a:r>
          </a:p>
        </p:txBody>
      </p:sp>
      <p:cxnSp>
        <p:nvCxnSpPr>
          <p:cNvPr id="92" name="Straight Connector 91">
            <a:extLst>
              <a:ext uri="{FF2B5EF4-FFF2-40B4-BE49-F238E27FC236}">
                <a16:creationId xmlns:a16="http://schemas.microsoft.com/office/drawing/2014/main" id="{7C6B56ED-5C7C-2D43-9AC2-44B51B600CCA}"/>
              </a:ext>
            </a:extLst>
          </p:cNvPr>
          <p:cNvCxnSpPr>
            <a:cxnSpLocks/>
          </p:cNvCxnSpPr>
          <p:nvPr/>
        </p:nvCxnSpPr>
        <p:spPr>
          <a:xfrm>
            <a:off x="3826608" y="4034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F351443-2B6F-8D45-9E95-DD78545C043F}"/>
              </a:ext>
            </a:extLst>
          </p:cNvPr>
          <p:cNvCxnSpPr>
            <a:cxnSpLocks/>
          </p:cNvCxnSpPr>
          <p:nvPr/>
        </p:nvCxnSpPr>
        <p:spPr>
          <a:xfrm>
            <a:off x="7350020" y="4034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94" name="Table 59">
            <a:extLst>
              <a:ext uri="{FF2B5EF4-FFF2-40B4-BE49-F238E27FC236}">
                <a16:creationId xmlns:a16="http://schemas.microsoft.com/office/drawing/2014/main" id="{07AED54F-55CF-B243-8AF9-3FE93A602C40}"/>
              </a:ext>
            </a:extLst>
          </p:cNvPr>
          <p:cNvGraphicFramePr>
            <a:graphicFrameLocks noGrp="1"/>
          </p:cNvGraphicFramePr>
          <p:nvPr/>
        </p:nvGraphicFramePr>
        <p:xfrm>
          <a:off x="3448642" y="3280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3490520522"/>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4128804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842218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77B"/>
                    </a:solidFill>
                  </a:tcPr>
                </a:tc>
                <a:extLst>
                  <a:ext uri="{0D108BD9-81ED-4DB2-BD59-A6C34878D82A}">
                    <a16:rowId xmlns:a16="http://schemas.microsoft.com/office/drawing/2014/main" val="1768552536"/>
                  </a:ext>
                </a:extLst>
              </a:tr>
            </a:tbl>
          </a:graphicData>
        </a:graphic>
      </p:graphicFrame>
      <p:graphicFrame>
        <p:nvGraphicFramePr>
          <p:cNvPr id="95" name="Table 94">
            <a:extLst>
              <a:ext uri="{FF2B5EF4-FFF2-40B4-BE49-F238E27FC236}">
                <a16:creationId xmlns:a16="http://schemas.microsoft.com/office/drawing/2014/main" id="{D857A5F9-7F81-DA40-BA74-3ABD58ED7DFA}"/>
              </a:ext>
            </a:extLst>
          </p:cNvPr>
          <p:cNvGraphicFramePr>
            <a:graphicFrameLocks noGrp="1"/>
          </p:cNvGraphicFramePr>
          <p:nvPr/>
        </p:nvGraphicFramePr>
        <p:xfrm>
          <a:off x="7925295" y="3920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p:sp>
        <p:nvSpPr>
          <p:cNvPr id="96" name="TextBox 95">
            <a:extLst>
              <a:ext uri="{FF2B5EF4-FFF2-40B4-BE49-F238E27FC236}">
                <a16:creationId xmlns:a16="http://schemas.microsoft.com/office/drawing/2014/main" id="{8C17AD15-8455-B846-8C8C-FBD964FE53D9}"/>
              </a:ext>
            </a:extLst>
          </p:cNvPr>
          <p:cNvSpPr txBox="1"/>
          <p:nvPr/>
        </p:nvSpPr>
        <p:spPr>
          <a:xfrm>
            <a:off x="8214268" y="3867009"/>
            <a:ext cx="598241" cy="369332"/>
          </a:xfrm>
          <a:prstGeom prst="rect">
            <a:avLst/>
          </a:prstGeom>
          <a:noFill/>
        </p:spPr>
        <p:txBody>
          <a:bodyPr wrap="none" rtlCol="0">
            <a:spAutoFit/>
          </a:bodyPr>
          <a:lstStyle/>
          <a:p>
            <a:r>
              <a:rPr lang="en-US" dirty="0">
                <a:latin typeface="Andale Mono" panose="020B0509000000000004" pitchFamily="49" charset="0"/>
              </a:rPr>
              <a:t>11%</a:t>
            </a:r>
          </a:p>
        </p:txBody>
      </p:sp>
      <p:sp>
        <p:nvSpPr>
          <p:cNvPr id="97" name="Right Triangle 96">
            <a:extLst>
              <a:ext uri="{FF2B5EF4-FFF2-40B4-BE49-F238E27FC236}">
                <a16:creationId xmlns:a16="http://schemas.microsoft.com/office/drawing/2014/main" id="{36F413F9-86C1-444B-8991-080C6A941EBE}"/>
              </a:ext>
            </a:extLst>
          </p:cNvPr>
          <p:cNvSpPr/>
          <p:nvPr/>
        </p:nvSpPr>
        <p:spPr>
          <a:xfrm rot="16200000">
            <a:off x="7925296" y="39295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053D301-E672-8445-88EE-0D68873A6477}"/>
              </a:ext>
            </a:extLst>
          </p:cNvPr>
          <p:cNvSpPr txBox="1"/>
          <p:nvPr/>
        </p:nvSpPr>
        <p:spPr>
          <a:xfrm>
            <a:off x="2941254" y="4871433"/>
            <a:ext cx="6438146" cy="1200329"/>
          </a:xfrm>
          <a:prstGeom prst="rect">
            <a:avLst/>
          </a:prstGeom>
          <a:noFill/>
        </p:spPr>
        <p:txBody>
          <a:bodyPr wrap="square" rtlCol="0">
            <a:spAutoFit/>
          </a:bodyPr>
          <a:lstStyle/>
          <a:p>
            <a:pPr algn="ctr"/>
            <a:r>
              <a:rPr lang="en-US" sz="2400" b="1" dirty="0">
                <a:latin typeface="Avenir Next" panose="020B0503020202020204" pitchFamily="34" charset="0"/>
              </a:rPr>
              <a:t>Counterfactual explanation:</a:t>
            </a:r>
          </a:p>
          <a:p>
            <a:pPr algn="ctr"/>
            <a:r>
              <a:rPr lang="en-US" sz="2400" dirty="0">
                <a:latin typeface="Avenir Next" panose="020B0503020202020204" pitchFamily="34" charset="0"/>
              </a:rPr>
              <a:t>Example of how changing the input changes the output </a:t>
            </a:r>
          </a:p>
        </p:txBody>
      </p:sp>
    </p:spTree>
    <p:custDataLst>
      <p:tags r:id="rId1"/>
    </p:custDataLst>
    <p:extLst>
      <p:ext uri="{BB962C8B-B14F-4D97-AF65-F5344CB8AC3E}">
        <p14:creationId xmlns:p14="http://schemas.microsoft.com/office/powerpoint/2010/main" val="4215933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325688" y="2129214"/>
            <a:ext cx="24134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Change in prediction</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extLst>
              <p:ext uri="{D42A27DB-BD31-4B8C-83A1-F6EECF244321}">
                <p14:modId xmlns:p14="http://schemas.microsoft.com/office/powerpoint/2010/main" val="3732753235"/>
              </p:ext>
            </p:extLst>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52000"/>
                      </a:srgbClr>
                    </a:solidFill>
                  </a:tcPr>
                </a:tc>
                <a:extLst>
                  <a:ext uri="{0D108BD9-81ED-4DB2-BD59-A6C34878D82A}">
                    <a16:rowId xmlns:a16="http://schemas.microsoft.com/office/drawing/2014/main" val="3490520522"/>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28000"/>
                      </a:srgbClr>
                    </a:solidFill>
                  </a:tcPr>
                </a:tc>
                <a:extLst>
                  <a:ext uri="{0D108BD9-81ED-4DB2-BD59-A6C34878D82A}">
                    <a16:rowId xmlns:a16="http://schemas.microsoft.com/office/drawing/2014/main" val="4128804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50">
                        <a:alpha val="29000"/>
                      </a:srgbClr>
                    </a:solidFill>
                  </a:tcPr>
                </a:tc>
                <a:extLst>
                  <a:ext uri="{0D108BD9-81ED-4DB2-BD59-A6C34878D82A}">
                    <a16:rowId xmlns:a16="http://schemas.microsoft.com/office/drawing/2014/main" val="2842218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24000"/>
                      </a:srgbClr>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48000"/>
                      </a:srgbClr>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85527"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𝜙</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85527" cy="369332"/>
              </a:xfrm>
              <a:prstGeom prst="rect">
                <a:avLst/>
              </a:prstGeom>
              <a:blipFill>
                <a:blip r:embed="rId4"/>
                <a:stretch>
                  <a:fillRect l="-33333" r="-29167" b="-333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6801636" y="2655447"/>
                <a:ext cx="1798826" cy="399084"/>
              </a:xfrm>
              <a:prstGeom prst="rect">
                <a:avLst/>
              </a:prstGeom>
              <a:noFill/>
            </p:spPr>
            <p:txBody>
              <a:bodyPr wrap="none" lIns="0" tIns="0" rIns="0" bIns="0" rtlCol="0">
                <a:spAutoFit/>
              </a:bodyPr>
              <a:lstStyle/>
              <a:p>
                <a:pPr/>
                <a14:m>
                  <m:oMath xmlns:m="http://schemas.openxmlformats.org/officeDocument/2006/math">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𝑗𝑜h𝑛</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𝑗𝑎𝑛𝑒</m:t>
                        </m:r>
                      </m:sub>
                    </m:sSub>
                  </m:oMath>
                </a14:m>
                <a:r>
                  <a:rPr lang="en-US" sz="2400" dirty="0"/>
                  <a:t> </a:t>
                </a:r>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6801636" y="2655447"/>
                <a:ext cx="1798826" cy="399084"/>
              </a:xfrm>
              <a:prstGeom prst="rect">
                <a:avLst/>
              </a:prstGeom>
              <a:blipFill>
                <a:blip r:embed="rId5"/>
                <a:stretch>
                  <a:fillRect l="-5594" t="-15625" b="-28125"/>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2091866" y="1617236"/>
            <a:ext cx="14242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Attributions</a:t>
            </a:r>
          </a:p>
        </p:txBody>
      </p:sp>
      <p:sp>
        <p:nvSpPr>
          <p:cNvPr id="5" name="TextBox 4">
            <a:extLst>
              <a:ext uri="{FF2B5EF4-FFF2-40B4-BE49-F238E27FC236}">
                <a16:creationId xmlns:a16="http://schemas.microsoft.com/office/drawing/2014/main" id="{F0954D1A-B14A-624F-9B2D-5A6F9FE9B06A}"/>
              </a:ext>
            </a:extLst>
          </p:cNvPr>
          <p:cNvSpPr txBox="1"/>
          <p:nvPr/>
        </p:nvSpPr>
        <p:spPr>
          <a:xfrm>
            <a:off x="2252525" y="2484233"/>
            <a:ext cx="399468" cy="307777"/>
          </a:xfrm>
          <a:prstGeom prst="rect">
            <a:avLst/>
          </a:prstGeom>
          <a:noFill/>
        </p:spPr>
        <p:txBody>
          <a:bodyPr wrap="none" rtlCol="0">
            <a:spAutoFit/>
          </a:bodyPr>
          <a:lstStyle/>
          <a:p>
            <a:pPr algn="r"/>
            <a:r>
              <a:rPr lang="en-US" sz="1400" dirty="0">
                <a:latin typeface="Andale Mono" panose="020B0509000000000004" pitchFamily="49" charset="0"/>
              </a:rPr>
              <a:t>+4</a:t>
            </a:r>
          </a:p>
        </p:txBody>
      </p:sp>
      <p:sp>
        <p:nvSpPr>
          <p:cNvPr id="6" name="TextBox 5">
            <a:extLst>
              <a:ext uri="{FF2B5EF4-FFF2-40B4-BE49-F238E27FC236}">
                <a16:creationId xmlns:a16="http://schemas.microsoft.com/office/drawing/2014/main" id="{9ECC2AAC-BB65-5149-A12B-191B6501F607}"/>
              </a:ext>
            </a:extLst>
          </p:cNvPr>
          <p:cNvSpPr txBox="1"/>
          <p:nvPr/>
        </p:nvSpPr>
        <p:spPr>
          <a:xfrm>
            <a:off x="2249911" y="2705674"/>
            <a:ext cx="399468" cy="307777"/>
          </a:xfrm>
          <a:prstGeom prst="rect">
            <a:avLst/>
          </a:prstGeom>
          <a:noFill/>
        </p:spPr>
        <p:txBody>
          <a:bodyPr wrap="none" rtlCol="0">
            <a:spAutoFit/>
          </a:bodyPr>
          <a:lstStyle/>
          <a:p>
            <a:pPr algn="r"/>
            <a:r>
              <a:rPr lang="en-US" sz="1400" dirty="0">
                <a:latin typeface="Andale Mono" panose="020B0509000000000004" pitchFamily="49" charset="0"/>
              </a:rPr>
              <a:t>+7</a:t>
            </a:r>
          </a:p>
        </p:txBody>
      </p:sp>
      <p:sp>
        <p:nvSpPr>
          <p:cNvPr id="7" name="TextBox 6">
            <a:extLst>
              <a:ext uri="{FF2B5EF4-FFF2-40B4-BE49-F238E27FC236}">
                <a16:creationId xmlns:a16="http://schemas.microsoft.com/office/drawing/2014/main" id="{33B34A43-BE2A-BF4F-84CF-75B06D8918F0}"/>
              </a:ext>
            </a:extLst>
          </p:cNvPr>
          <p:cNvSpPr txBox="1"/>
          <p:nvPr/>
        </p:nvSpPr>
        <p:spPr>
          <a:xfrm>
            <a:off x="2308111" y="2903110"/>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39016" y="3091757"/>
            <a:ext cx="598241" cy="369332"/>
          </a:xfrm>
          <a:prstGeom prst="rect">
            <a:avLst/>
          </a:prstGeom>
          <a:noFill/>
        </p:spPr>
        <p:txBody>
          <a:bodyPr wrap="none" rtlCol="0">
            <a:spAutoFit/>
          </a:bodyPr>
          <a:lstStyle/>
          <a:p>
            <a:r>
              <a:rPr lang="en-US" dirty="0">
                <a:latin typeface="Andale Mono" panose="020B0509000000000004" pitchFamily="49" charset="0"/>
              </a:rPr>
              <a:t>17%</a:t>
            </a:r>
          </a:p>
        </p:txBody>
      </p:sp>
      <p:pic>
        <p:nvPicPr>
          <p:cNvPr id="18" name="Picture 17">
            <a:extLst>
              <a:ext uri="{FF2B5EF4-FFF2-40B4-BE49-F238E27FC236}">
                <a16:creationId xmlns:a16="http://schemas.microsoft.com/office/drawing/2014/main" id="{E783D612-331E-6143-A885-F8C407390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319987"/>
            <a:ext cx="538610" cy="711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9">
            <a:extLst>
              <a:ext uri="{FF2B5EF4-FFF2-40B4-BE49-F238E27FC236}">
                <a16:creationId xmlns:a16="http://schemas.microsoft.com/office/drawing/2014/main" id="{0A0B8A88-C79D-D744-8A53-DE0B753B2AC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9787" y="1122699"/>
            <a:ext cx="537157" cy="68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Straight Connector 19">
            <a:extLst>
              <a:ext uri="{FF2B5EF4-FFF2-40B4-BE49-F238E27FC236}">
                <a16:creationId xmlns:a16="http://schemas.microsoft.com/office/drawing/2014/main" id="{62179001-901B-834B-B0AA-F70ACD613144}"/>
              </a:ext>
            </a:extLst>
          </p:cNvPr>
          <p:cNvCxnSpPr>
            <a:cxnSpLocks/>
          </p:cNvCxnSpPr>
          <p:nvPr/>
        </p:nvCxnSpPr>
        <p:spPr>
          <a:xfrm flipV="1">
            <a:off x="640124" y="538931"/>
            <a:ext cx="1139325" cy="1040629"/>
          </a:xfrm>
          <a:prstGeom prst="line">
            <a:avLst/>
          </a:prstGeom>
          <a:ln w="1905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2" name="Right Triangle 1">
            <a:extLst>
              <a:ext uri="{FF2B5EF4-FFF2-40B4-BE49-F238E27FC236}">
                <a16:creationId xmlns:a16="http://schemas.microsoft.com/office/drawing/2014/main" id="{34183461-288B-6D49-A8D4-D9F7F3672D6A}"/>
              </a:ext>
            </a:extLst>
          </p:cNvPr>
          <p:cNvSpPr/>
          <p:nvPr/>
        </p:nvSpPr>
        <p:spPr>
          <a:xfrm rot="16200000">
            <a:off x="7163296" y="3167532"/>
            <a:ext cx="227501" cy="227501"/>
          </a:xfrm>
          <a:prstGeom prst="rtTriangle">
            <a:avLst/>
          </a:prstGeom>
          <a:solidFill>
            <a:srgbClr val="FF7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139305F-9D5E-5741-95BD-33BFC6A0A8C4}"/>
              </a:ext>
            </a:extLst>
          </p:cNvPr>
          <p:cNvSpPr txBox="1"/>
          <p:nvPr/>
        </p:nvSpPr>
        <p:spPr>
          <a:xfrm>
            <a:off x="2941254" y="5128877"/>
            <a:ext cx="6438146" cy="830997"/>
          </a:xfrm>
          <a:prstGeom prst="rect">
            <a:avLst/>
          </a:prstGeom>
          <a:noFill/>
        </p:spPr>
        <p:txBody>
          <a:bodyPr wrap="square" rtlCol="0">
            <a:spAutoFit/>
          </a:bodyPr>
          <a:lstStyle/>
          <a:p>
            <a:pPr algn="ctr"/>
            <a:r>
              <a:rPr lang="en-US" sz="2400" b="1" dirty="0">
                <a:latin typeface="Avenir Next" panose="020B0503020202020204" pitchFamily="34" charset="0"/>
              </a:rPr>
              <a:t>Feature attribution explanation:</a:t>
            </a:r>
          </a:p>
          <a:p>
            <a:pPr algn="ctr"/>
            <a:r>
              <a:rPr lang="en-US" sz="2400" dirty="0">
                <a:latin typeface="Avenir Next" panose="020B0503020202020204" pitchFamily="34" charset="0"/>
              </a:rPr>
              <a:t>Summary of many counterfactuals. </a:t>
            </a:r>
          </a:p>
        </p:txBody>
      </p:sp>
      <p:pic>
        <p:nvPicPr>
          <p:cNvPr id="23" name="Picture 22">
            <a:extLst>
              <a:ext uri="{FF2B5EF4-FFF2-40B4-BE49-F238E27FC236}">
                <a16:creationId xmlns:a16="http://schemas.microsoft.com/office/drawing/2014/main" id="{0BBA7CE9-66D8-0249-A39B-616089B0FB8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243315" y="774700"/>
            <a:ext cx="2375598" cy="15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23">
            <a:extLst>
              <a:ext uri="{FF2B5EF4-FFF2-40B4-BE49-F238E27FC236}">
                <a16:creationId xmlns:a16="http://schemas.microsoft.com/office/drawing/2014/main" id="{DE74EA0D-869A-9549-A7A1-37CB5E302076}"/>
              </a:ext>
            </a:extLst>
          </p:cNvPr>
          <p:cNvSpPr txBox="1">
            <a:spLocks noChangeArrowheads="1"/>
          </p:cNvSpPr>
          <p:nvPr/>
        </p:nvSpPr>
        <p:spPr bwMode="auto">
          <a:xfrm>
            <a:off x="9157783" y="2413772"/>
            <a:ext cx="25982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dirty="0"/>
              <a:t>Nobel Prize in 2012</a:t>
            </a:r>
          </a:p>
        </p:txBody>
      </p:sp>
      <p:sp>
        <p:nvSpPr>
          <p:cNvPr id="26" name="TextBox 25">
            <a:extLst>
              <a:ext uri="{FF2B5EF4-FFF2-40B4-BE49-F238E27FC236}">
                <a16:creationId xmlns:a16="http://schemas.microsoft.com/office/drawing/2014/main" id="{ED2D34F4-DDAB-0543-86DC-52E1DEF930EB}"/>
              </a:ext>
            </a:extLst>
          </p:cNvPr>
          <p:cNvSpPr txBox="1">
            <a:spLocks noChangeArrowheads="1"/>
          </p:cNvSpPr>
          <p:nvPr/>
        </p:nvSpPr>
        <p:spPr bwMode="auto">
          <a:xfrm>
            <a:off x="9499511" y="213447"/>
            <a:ext cx="18862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dirty="0"/>
              <a:t>Lloyd Shapley</a:t>
            </a:r>
          </a:p>
        </p:txBody>
      </p:sp>
    </p:spTree>
    <p:custDataLst>
      <p:tags r:id="rId1"/>
    </p:custDataLst>
    <p:extLst>
      <p:ext uri="{BB962C8B-B14F-4D97-AF65-F5344CB8AC3E}">
        <p14:creationId xmlns:p14="http://schemas.microsoft.com/office/powerpoint/2010/main" val="299158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FDBA95-00CF-E748-94E8-A2788EAD9FF1}"/>
              </a:ext>
            </a:extLst>
          </p:cNvPr>
          <p:cNvSpPr/>
          <p:nvPr/>
        </p:nvSpPr>
        <p:spPr>
          <a:xfrm>
            <a:off x="3796983" y="2687503"/>
            <a:ext cx="2779625" cy="1155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000" dirty="0">
                <a:latin typeface="Andale Mono" panose="020B0509000000000004" pitchFamily="49" charset="0"/>
              </a:rPr>
              <a:t>∑</a:t>
            </a:r>
          </a:p>
        </p:txBody>
      </p:sp>
      <p:cxnSp>
        <p:nvCxnSpPr>
          <p:cNvPr id="30" name="Straight Connector 29">
            <a:extLst>
              <a:ext uri="{FF2B5EF4-FFF2-40B4-BE49-F238E27FC236}">
                <a16:creationId xmlns:a16="http://schemas.microsoft.com/office/drawing/2014/main" id="{76ABD531-F74E-7E41-AF86-AD7B1D64BBF8}"/>
              </a:ext>
            </a:extLst>
          </p:cNvPr>
          <p:cNvCxnSpPr>
            <a:cxnSpLocks/>
          </p:cNvCxnSpPr>
          <p:nvPr/>
        </p:nvCxnSpPr>
        <p:spPr>
          <a:xfrm>
            <a:off x="3064608" y="3272443"/>
            <a:ext cx="74378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1988196-3620-234E-969E-3A2ED14068E4}"/>
              </a:ext>
            </a:extLst>
          </p:cNvPr>
          <p:cNvCxnSpPr>
            <a:cxnSpLocks/>
          </p:cNvCxnSpPr>
          <p:nvPr/>
        </p:nvCxnSpPr>
        <p:spPr>
          <a:xfrm>
            <a:off x="6588020" y="3272442"/>
            <a:ext cx="464647"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32CE2C4-0A08-2446-B646-C03D3293D725}"/>
              </a:ext>
            </a:extLst>
          </p:cNvPr>
          <p:cNvSpPr txBox="1">
            <a:spLocks noChangeArrowheads="1"/>
          </p:cNvSpPr>
          <p:nvPr/>
        </p:nvSpPr>
        <p:spPr bwMode="auto">
          <a:xfrm>
            <a:off x="6325688" y="2129214"/>
            <a:ext cx="24134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Change in prediction</a:t>
            </a:r>
          </a:p>
        </p:txBody>
      </p:sp>
      <p:graphicFrame>
        <p:nvGraphicFramePr>
          <p:cNvPr id="59" name="Table 59">
            <a:extLst>
              <a:ext uri="{FF2B5EF4-FFF2-40B4-BE49-F238E27FC236}">
                <a16:creationId xmlns:a16="http://schemas.microsoft.com/office/drawing/2014/main" id="{33D42AB7-262C-9141-BF60-F7865C85653D}"/>
              </a:ext>
            </a:extLst>
          </p:cNvPr>
          <p:cNvGraphicFramePr>
            <a:graphicFrameLocks noGrp="1"/>
          </p:cNvGraphicFramePr>
          <p:nvPr/>
        </p:nvGraphicFramePr>
        <p:xfrm>
          <a:off x="2686642" y="2518292"/>
          <a:ext cx="234681" cy="141651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52000"/>
                      </a:srgbClr>
                    </a:solidFill>
                  </a:tcPr>
                </a:tc>
                <a:extLst>
                  <a:ext uri="{0D108BD9-81ED-4DB2-BD59-A6C34878D82A}">
                    <a16:rowId xmlns:a16="http://schemas.microsoft.com/office/drawing/2014/main" val="3490520522"/>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913210168"/>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28000"/>
                      </a:srgbClr>
                    </a:solidFill>
                  </a:tcPr>
                </a:tc>
                <a:extLst>
                  <a:ext uri="{0D108BD9-81ED-4DB2-BD59-A6C34878D82A}">
                    <a16:rowId xmlns:a16="http://schemas.microsoft.com/office/drawing/2014/main" val="4128804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B050">
                        <a:alpha val="29000"/>
                      </a:srgbClr>
                    </a:solidFill>
                  </a:tcPr>
                </a:tc>
                <a:extLst>
                  <a:ext uri="{0D108BD9-81ED-4DB2-BD59-A6C34878D82A}">
                    <a16:rowId xmlns:a16="http://schemas.microsoft.com/office/drawing/2014/main" val="2842218913"/>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24000"/>
                      </a:srgbClr>
                    </a:solidFill>
                  </a:tcPr>
                </a:tc>
                <a:extLst>
                  <a:ext uri="{0D108BD9-81ED-4DB2-BD59-A6C34878D82A}">
                    <a16:rowId xmlns:a16="http://schemas.microsoft.com/office/drawing/2014/main" val="2179267474"/>
                  </a:ext>
                </a:extLst>
              </a:tr>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0000">
                        <a:alpha val="48000"/>
                      </a:srgbClr>
                    </a:solidFill>
                  </a:tcPr>
                </a:tc>
                <a:extLst>
                  <a:ext uri="{0D108BD9-81ED-4DB2-BD59-A6C34878D82A}">
                    <a16:rowId xmlns:a16="http://schemas.microsoft.com/office/drawing/2014/main" val="1768552536"/>
                  </a:ext>
                </a:extLst>
              </a:tr>
            </a:tbl>
          </a:graphicData>
        </a:graphic>
      </p:graphicFrame>
      <p:graphicFrame>
        <p:nvGraphicFramePr>
          <p:cNvPr id="60" name="Table 59">
            <a:extLst>
              <a:ext uri="{FF2B5EF4-FFF2-40B4-BE49-F238E27FC236}">
                <a16:creationId xmlns:a16="http://schemas.microsoft.com/office/drawing/2014/main" id="{5C42B423-2A16-044A-A4D7-9D4965B9941B}"/>
              </a:ext>
            </a:extLst>
          </p:cNvPr>
          <p:cNvGraphicFramePr>
            <a:graphicFrameLocks noGrp="1"/>
          </p:cNvGraphicFramePr>
          <p:nvPr/>
        </p:nvGraphicFramePr>
        <p:xfrm>
          <a:off x="7163295" y="3158948"/>
          <a:ext cx="234681" cy="236086"/>
        </p:xfrm>
        <a:graphic>
          <a:graphicData uri="http://schemas.openxmlformats.org/drawingml/2006/table">
            <a:tbl>
              <a:tblPr>
                <a:tableStyleId>{5C22544A-7EE6-4342-B048-85BDC9FD1C3A}</a:tableStyleId>
              </a:tblPr>
              <a:tblGrid>
                <a:gridCol w="234681">
                  <a:extLst>
                    <a:ext uri="{9D8B030D-6E8A-4147-A177-3AD203B41FA5}">
                      <a16:colId xmlns:a16="http://schemas.microsoft.com/office/drawing/2014/main" val="472969013"/>
                    </a:ext>
                  </a:extLst>
                </a:gridCol>
              </a:tblGrid>
              <a:tr h="236086">
                <a:tc>
                  <a:txBody>
                    <a:bodyPr/>
                    <a:lstStyle/>
                    <a:p>
                      <a:endParaRPr lang="en-US" sz="9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A00FF"/>
                    </a:solidFill>
                  </a:tcPr>
                </a:tc>
                <a:extLst>
                  <a:ext uri="{0D108BD9-81ED-4DB2-BD59-A6C34878D82A}">
                    <a16:rowId xmlns:a16="http://schemas.microsoft.com/office/drawing/2014/main" val="3490520522"/>
                  </a:ext>
                </a:extLst>
              </a:tr>
            </a:tbl>
          </a:graphicData>
        </a:graphic>
      </p:graphicFrame>
      <mc:AlternateContent xmlns:mc="http://schemas.openxmlformats.org/markup-compatibility/2006">
        <mc:Choice xmlns:a14="http://schemas.microsoft.com/office/drawing/2010/main" Requires="a14">
          <p:sp>
            <p:nvSpPr>
              <p:cNvPr id="4098" name="TextBox 4097">
                <a:extLst>
                  <a:ext uri="{FF2B5EF4-FFF2-40B4-BE49-F238E27FC236}">
                    <a16:creationId xmlns:a16="http://schemas.microsoft.com/office/drawing/2014/main" id="{504CA230-426F-DA4F-B56C-58290D24706B}"/>
                  </a:ext>
                </a:extLst>
              </p:cNvPr>
              <p:cNvSpPr txBox="1"/>
              <p:nvPr/>
            </p:nvSpPr>
            <p:spPr>
              <a:xfrm>
                <a:off x="2699521" y="2087544"/>
                <a:ext cx="285527"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𝜙</m:t>
                      </m:r>
                    </m:oMath>
                  </m:oMathPara>
                </a14:m>
                <a:endParaRPr lang="en-US" sz="2400" dirty="0"/>
              </a:p>
            </p:txBody>
          </p:sp>
        </mc:Choice>
        <mc:Fallback>
          <p:sp>
            <p:nvSpPr>
              <p:cNvPr id="4098" name="TextBox 4097">
                <a:extLst>
                  <a:ext uri="{FF2B5EF4-FFF2-40B4-BE49-F238E27FC236}">
                    <a16:creationId xmlns:a16="http://schemas.microsoft.com/office/drawing/2014/main" id="{504CA230-426F-DA4F-B56C-58290D24706B}"/>
                  </a:ext>
                </a:extLst>
              </p:cNvPr>
              <p:cNvSpPr txBox="1">
                <a:spLocks noRot="1" noChangeAspect="1" noMove="1" noResize="1" noEditPoints="1" noAdjustHandles="1" noChangeArrowheads="1" noChangeShapeType="1" noTextEdit="1"/>
              </p:cNvSpPr>
              <p:nvPr/>
            </p:nvSpPr>
            <p:spPr>
              <a:xfrm>
                <a:off x="2699521" y="2087544"/>
                <a:ext cx="285527" cy="369332"/>
              </a:xfrm>
              <a:prstGeom prst="rect">
                <a:avLst/>
              </a:prstGeom>
              <a:blipFill>
                <a:blip r:embed="rId4"/>
                <a:stretch>
                  <a:fillRect l="-33333" r="-29167" b="-333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99" name="TextBox 4098">
                <a:extLst>
                  <a:ext uri="{FF2B5EF4-FFF2-40B4-BE49-F238E27FC236}">
                    <a16:creationId xmlns:a16="http://schemas.microsoft.com/office/drawing/2014/main" id="{2A306D0C-057C-1240-BEB5-A152AB47BC9A}"/>
                  </a:ext>
                </a:extLst>
              </p:cNvPr>
              <p:cNvSpPr txBox="1"/>
              <p:nvPr/>
            </p:nvSpPr>
            <p:spPr>
              <a:xfrm>
                <a:off x="6801636" y="2655447"/>
                <a:ext cx="1716239" cy="3990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b>
                          <m:r>
                            <a:rPr lang="en-US" sz="2400" b="0" i="1" smtClean="0">
                              <a:latin typeface="Cambria Math" panose="02040503050406030204" pitchFamily="18" charset="0"/>
                            </a:rPr>
                            <m:t>𝑗𝑜h𝑛</m:t>
                          </m:r>
                        </m:sub>
                      </m:sSub>
                      <m:r>
                        <a:rPr lang="en-US" sz="2400" b="0" i="1" smtClean="0">
                          <a:latin typeface="Cambria Math" panose="02040503050406030204" pitchFamily="18" charset="0"/>
                        </a:rPr>
                        <m:t>−</m:t>
                      </m:r>
                      <m:r>
                        <a:rPr lang="en-US" sz="2400" b="0" i="1" smtClean="0">
                          <a:latin typeface="Cambria Math" panose="02040503050406030204" pitchFamily="18" charset="0"/>
                        </a:rPr>
                        <m:t>𝐸</m:t>
                      </m:r>
                      <m:r>
                        <a:rPr lang="en-US" sz="2400" b="0" i="1" smtClean="0">
                          <a:latin typeface="Cambria Math" panose="02040503050406030204" pitchFamily="18" charset="0"/>
                        </a:rPr>
                        <m:t>[</m:t>
                      </m:r>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m:t>
                      </m:r>
                    </m:oMath>
                  </m:oMathPara>
                </a14:m>
                <a:endParaRPr lang="en-US" sz="2400" dirty="0"/>
              </a:p>
            </p:txBody>
          </p:sp>
        </mc:Choice>
        <mc:Fallback>
          <p:sp>
            <p:nvSpPr>
              <p:cNvPr id="4099" name="TextBox 4098">
                <a:extLst>
                  <a:ext uri="{FF2B5EF4-FFF2-40B4-BE49-F238E27FC236}">
                    <a16:creationId xmlns:a16="http://schemas.microsoft.com/office/drawing/2014/main" id="{2A306D0C-057C-1240-BEB5-A152AB47BC9A}"/>
                  </a:ext>
                </a:extLst>
              </p:cNvPr>
              <p:cNvSpPr txBox="1">
                <a:spLocks noRot="1" noChangeAspect="1" noMove="1" noResize="1" noEditPoints="1" noAdjustHandles="1" noChangeArrowheads="1" noChangeShapeType="1" noTextEdit="1"/>
              </p:cNvSpPr>
              <p:nvPr/>
            </p:nvSpPr>
            <p:spPr>
              <a:xfrm>
                <a:off x="6801636" y="2655447"/>
                <a:ext cx="1716239" cy="399084"/>
              </a:xfrm>
              <a:prstGeom prst="rect">
                <a:avLst/>
              </a:prstGeom>
              <a:blipFill>
                <a:blip r:embed="rId5"/>
                <a:stretch>
                  <a:fillRect l="-3676" t="-15625" r="-5882" b="-28125"/>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7D5F30CF-81EA-9744-BC67-03B8EF4584FB}"/>
              </a:ext>
            </a:extLst>
          </p:cNvPr>
          <p:cNvSpPr txBox="1">
            <a:spLocks noChangeArrowheads="1"/>
          </p:cNvSpPr>
          <p:nvPr/>
        </p:nvSpPr>
        <p:spPr bwMode="auto">
          <a:xfrm>
            <a:off x="2091866" y="1617236"/>
            <a:ext cx="14242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dirty="0">
                <a:solidFill>
                  <a:schemeClr val="tx1">
                    <a:lumMod val="50000"/>
                    <a:lumOff val="50000"/>
                  </a:schemeClr>
                </a:solidFill>
                <a:latin typeface="Avenir Next" panose="020B0503020202020204" pitchFamily="34" charset="0"/>
              </a:rPr>
              <a:t>Attributions</a:t>
            </a:r>
          </a:p>
        </p:txBody>
      </p:sp>
      <p:sp>
        <p:nvSpPr>
          <p:cNvPr id="5" name="TextBox 4">
            <a:extLst>
              <a:ext uri="{FF2B5EF4-FFF2-40B4-BE49-F238E27FC236}">
                <a16:creationId xmlns:a16="http://schemas.microsoft.com/office/drawing/2014/main" id="{F0954D1A-B14A-624F-9B2D-5A6F9FE9B06A}"/>
              </a:ext>
            </a:extLst>
          </p:cNvPr>
          <p:cNvSpPr txBox="1"/>
          <p:nvPr/>
        </p:nvSpPr>
        <p:spPr>
          <a:xfrm>
            <a:off x="2252525" y="2484233"/>
            <a:ext cx="399468" cy="307777"/>
          </a:xfrm>
          <a:prstGeom prst="rect">
            <a:avLst/>
          </a:prstGeom>
          <a:noFill/>
        </p:spPr>
        <p:txBody>
          <a:bodyPr wrap="none" rtlCol="0">
            <a:spAutoFit/>
          </a:bodyPr>
          <a:lstStyle/>
          <a:p>
            <a:pPr algn="r"/>
            <a:r>
              <a:rPr lang="en-US" sz="1400" dirty="0">
                <a:latin typeface="Andale Mono" panose="020B0509000000000004" pitchFamily="49" charset="0"/>
              </a:rPr>
              <a:t>-4</a:t>
            </a:r>
          </a:p>
        </p:txBody>
      </p:sp>
      <p:sp>
        <p:nvSpPr>
          <p:cNvPr id="6" name="TextBox 5">
            <a:extLst>
              <a:ext uri="{FF2B5EF4-FFF2-40B4-BE49-F238E27FC236}">
                <a16:creationId xmlns:a16="http://schemas.microsoft.com/office/drawing/2014/main" id="{9ECC2AAC-BB65-5149-A12B-191B6501F607}"/>
              </a:ext>
            </a:extLst>
          </p:cNvPr>
          <p:cNvSpPr txBox="1"/>
          <p:nvPr/>
        </p:nvSpPr>
        <p:spPr>
          <a:xfrm>
            <a:off x="2249911" y="2705674"/>
            <a:ext cx="399468" cy="307777"/>
          </a:xfrm>
          <a:prstGeom prst="rect">
            <a:avLst/>
          </a:prstGeom>
          <a:noFill/>
        </p:spPr>
        <p:txBody>
          <a:bodyPr wrap="none" rtlCol="0">
            <a:spAutoFit/>
          </a:bodyPr>
          <a:lstStyle/>
          <a:p>
            <a:pPr algn="r"/>
            <a:r>
              <a:rPr lang="en-US" sz="1400" dirty="0">
                <a:latin typeface="Andale Mono" panose="020B0509000000000004" pitchFamily="49" charset="0"/>
              </a:rPr>
              <a:t>-6</a:t>
            </a:r>
          </a:p>
        </p:txBody>
      </p:sp>
      <p:sp>
        <p:nvSpPr>
          <p:cNvPr id="7" name="TextBox 6">
            <a:extLst>
              <a:ext uri="{FF2B5EF4-FFF2-40B4-BE49-F238E27FC236}">
                <a16:creationId xmlns:a16="http://schemas.microsoft.com/office/drawing/2014/main" id="{33B34A43-BE2A-BF4F-84CF-75B06D8918F0}"/>
              </a:ext>
            </a:extLst>
          </p:cNvPr>
          <p:cNvSpPr txBox="1"/>
          <p:nvPr/>
        </p:nvSpPr>
        <p:spPr>
          <a:xfrm>
            <a:off x="2308111" y="2903110"/>
            <a:ext cx="292131" cy="738664"/>
          </a:xfrm>
          <a:prstGeom prst="rect">
            <a:avLst/>
          </a:prstGeom>
          <a:noFill/>
        </p:spPr>
        <p:txBody>
          <a:bodyPr wrap="none" rtlCol="0">
            <a:spAutoFit/>
          </a:bodyPr>
          <a:lstStyle/>
          <a:p>
            <a:pPr algn="r"/>
            <a:r>
              <a:rPr lang="en-US" sz="1400" dirty="0">
                <a:latin typeface="Andale Mono" panose="020B0509000000000004" pitchFamily="49" charset="0"/>
              </a:rPr>
              <a:t>.</a:t>
            </a:r>
          </a:p>
          <a:p>
            <a:pPr algn="r"/>
            <a:r>
              <a:rPr lang="en-US" sz="1400" dirty="0">
                <a:latin typeface="Andale Mono" panose="020B0509000000000004" pitchFamily="49" charset="0"/>
              </a:rPr>
              <a:t>.</a:t>
            </a:r>
          </a:p>
          <a:p>
            <a:pPr algn="r"/>
            <a:r>
              <a:rPr lang="en-US" sz="1400" dirty="0">
                <a:latin typeface="Andale Mono" panose="020B0509000000000004" pitchFamily="49" charset="0"/>
              </a:rPr>
              <a:t>.</a:t>
            </a:r>
          </a:p>
        </p:txBody>
      </p:sp>
      <p:cxnSp>
        <p:nvCxnSpPr>
          <p:cNvPr id="17" name="Straight Connector 16">
            <a:extLst>
              <a:ext uri="{FF2B5EF4-FFF2-40B4-BE49-F238E27FC236}">
                <a16:creationId xmlns:a16="http://schemas.microsoft.com/office/drawing/2014/main" id="{555E3ABF-C7C1-F146-B2AB-6BFB8673E777}"/>
              </a:ext>
            </a:extLst>
          </p:cNvPr>
          <p:cNvCxnSpPr>
            <a:cxnSpLocks/>
          </p:cNvCxnSpPr>
          <p:nvPr/>
        </p:nvCxnSpPr>
        <p:spPr>
          <a:xfrm>
            <a:off x="1751537" y="1907572"/>
            <a:ext cx="686863" cy="448328"/>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E97AD6-5DEC-C04E-A4BA-192A8AF43835}"/>
              </a:ext>
            </a:extLst>
          </p:cNvPr>
          <p:cNvSpPr txBox="1"/>
          <p:nvPr/>
        </p:nvSpPr>
        <p:spPr>
          <a:xfrm>
            <a:off x="7439016" y="3091757"/>
            <a:ext cx="598241" cy="369332"/>
          </a:xfrm>
          <a:prstGeom prst="rect">
            <a:avLst/>
          </a:prstGeom>
          <a:noFill/>
        </p:spPr>
        <p:txBody>
          <a:bodyPr wrap="none" rtlCol="0">
            <a:spAutoFit/>
          </a:bodyPr>
          <a:lstStyle/>
          <a:p>
            <a:r>
              <a:rPr lang="en-US" dirty="0">
                <a:latin typeface="Andale Mono" panose="020B0509000000000004" pitchFamily="49" charset="0"/>
              </a:rPr>
              <a:t>10%</a:t>
            </a:r>
          </a:p>
        </p:txBody>
      </p:sp>
      <p:pic>
        <p:nvPicPr>
          <p:cNvPr id="18" name="Picture 17">
            <a:extLst>
              <a:ext uri="{FF2B5EF4-FFF2-40B4-BE49-F238E27FC236}">
                <a16:creationId xmlns:a16="http://schemas.microsoft.com/office/drawing/2014/main" id="{E783D612-331E-6143-A885-F8C407390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268" y="319987"/>
            <a:ext cx="538610" cy="711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Straight Connector 19">
            <a:extLst>
              <a:ext uri="{FF2B5EF4-FFF2-40B4-BE49-F238E27FC236}">
                <a16:creationId xmlns:a16="http://schemas.microsoft.com/office/drawing/2014/main" id="{62179001-901B-834B-B0AA-F70ACD613144}"/>
              </a:ext>
            </a:extLst>
          </p:cNvPr>
          <p:cNvCxnSpPr>
            <a:cxnSpLocks/>
          </p:cNvCxnSpPr>
          <p:nvPr/>
        </p:nvCxnSpPr>
        <p:spPr>
          <a:xfrm flipV="1">
            <a:off x="640124" y="538931"/>
            <a:ext cx="1139325" cy="1040629"/>
          </a:xfrm>
          <a:prstGeom prst="line">
            <a:avLst/>
          </a:prstGeom>
          <a:ln w="1905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2" name="Right Triangle 1">
            <a:extLst>
              <a:ext uri="{FF2B5EF4-FFF2-40B4-BE49-F238E27FC236}">
                <a16:creationId xmlns:a16="http://schemas.microsoft.com/office/drawing/2014/main" id="{34183461-288B-6D49-A8D4-D9F7F3672D6A}"/>
              </a:ext>
            </a:extLst>
          </p:cNvPr>
          <p:cNvSpPr/>
          <p:nvPr/>
        </p:nvSpPr>
        <p:spPr>
          <a:xfrm rot="16200000">
            <a:off x="7163296" y="3167532"/>
            <a:ext cx="227501" cy="227501"/>
          </a:xfrm>
          <a:prstGeom prst="r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139305F-9D5E-5741-95BD-33BFC6A0A8C4}"/>
              </a:ext>
            </a:extLst>
          </p:cNvPr>
          <p:cNvSpPr txBox="1"/>
          <p:nvPr/>
        </p:nvSpPr>
        <p:spPr>
          <a:xfrm>
            <a:off x="2941254" y="5128877"/>
            <a:ext cx="6438146" cy="830997"/>
          </a:xfrm>
          <a:prstGeom prst="rect">
            <a:avLst/>
          </a:prstGeom>
          <a:noFill/>
        </p:spPr>
        <p:txBody>
          <a:bodyPr wrap="square" rtlCol="0">
            <a:spAutoFit/>
          </a:bodyPr>
          <a:lstStyle/>
          <a:p>
            <a:pPr algn="ctr"/>
            <a:r>
              <a:rPr lang="en-US" sz="2400" b="1" dirty="0">
                <a:latin typeface="Avenir Next" panose="020B0503020202020204" pitchFamily="34" charset="0"/>
              </a:rPr>
              <a:t>Feature attribution explanation:</a:t>
            </a:r>
          </a:p>
          <a:p>
            <a:pPr algn="ctr"/>
            <a:r>
              <a:rPr lang="en-US" sz="2400" dirty="0">
                <a:latin typeface="Avenir Next" panose="020B0503020202020204" pitchFamily="34" charset="0"/>
              </a:rPr>
              <a:t>Summary of many counterfactuals. </a:t>
            </a:r>
          </a:p>
        </p:txBody>
      </p:sp>
      <p:pic>
        <p:nvPicPr>
          <p:cNvPr id="3" name="Graphic 2" descr="Users with solid fill">
            <a:extLst>
              <a:ext uri="{FF2B5EF4-FFF2-40B4-BE49-F238E27FC236}">
                <a16:creationId xmlns:a16="http://schemas.microsoft.com/office/drawing/2014/main" id="{D6D5B892-D288-FF41-B848-2952E6E0EF4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15785" y="1042901"/>
            <a:ext cx="914400" cy="914400"/>
          </a:xfrm>
          <a:prstGeom prst="rect">
            <a:avLst/>
          </a:prstGeom>
        </p:spPr>
      </p:pic>
    </p:spTree>
    <p:custDataLst>
      <p:tags r:id="rId1"/>
    </p:custDataLst>
    <p:extLst>
      <p:ext uri="{BB962C8B-B14F-4D97-AF65-F5344CB8AC3E}">
        <p14:creationId xmlns:p14="http://schemas.microsoft.com/office/powerpoint/2010/main" val="3405309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3.3|0.3|1.4"/>
</p:tagLst>
</file>

<file path=ppt/tags/tag10.xml><?xml version="1.0" encoding="utf-8"?>
<p:tagLst xmlns:a="http://schemas.openxmlformats.org/drawingml/2006/main" xmlns:r="http://schemas.openxmlformats.org/officeDocument/2006/relationships" xmlns:p="http://schemas.openxmlformats.org/presentationml/2006/main">
  <p:tag name="TIMING" val="|3.3|0.3|1.4"/>
</p:tagLst>
</file>

<file path=ppt/tags/tag11.xml><?xml version="1.0" encoding="utf-8"?>
<p:tagLst xmlns:a="http://schemas.openxmlformats.org/drawingml/2006/main" xmlns:r="http://schemas.openxmlformats.org/officeDocument/2006/relationships" xmlns:p="http://schemas.openxmlformats.org/presentationml/2006/main">
  <p:tag name="TIMING" val="|3.3|0.3|1.4"/>
</p:tagLst>
</file>

<file path=ppt/tags/tag12.xml><?xml version="1.0" encoding="utf-8"?>
<p:tagLst xmlns:a="http://schemas.openxmlformats.org/drawingml/2006/main" xmlns:r="http://schemas.openxmlformats.org/officeDocument/2006/relationships" xmlns:p="http://schemas.openxmlformats.org/presentationml/2006/main">
  <p:tag name="TIMING" val="|3.3|0.3|1.4"/>
</p:tagLst>
</file>

<file path=ppt/tags/tag13.xml><?xml version="1.0" encoding="utf-8"?>
<p:tagLst xmlns:a="http://schemas.openxmlformats.org/drawingml/2006/main" xmlns:r="http://schemas.openxmlformats.org/officeDocument/2006/relationships" xmlns:p="http://schemas.openxmlformats.org/presentationml/2006/main">
  <p:tag name="TIMING" val="|3.3|0.3|1.4"/>
</p:tagLst>
</file>

<file path=ppt/tags/tag14.xml><?xml version="1.0" encoding="utf-8"?>
<p:tagLst xmlns:a="http://schemas.openxmlformats.org/drawingml/2006/main" xmlns:r="http://schemas.openxmlformats.org/officeDocument/2006/relationships" xmlns:p="http://schemas.openxmlformats.org/presentationml/2006/main">
  <p:tag name="TIMING" val="|3.3|0.3|1.4"/>
</p:tagLst>
</file>

<file path=ppt/tags/tag15.xml><?xml version="1.0" encoding="utf-8"?>
<p:tagLst xmlns:a="http://schemas.openxmlformats.org/drawingml/2006/main" xmlns:r="http://schemas.openxmlformats.org/officeDocument/2006/relationships" xmlns:p="http://schemas.openxmlformats.org/presentationml/2006/main">
  <p:tag name="TIMING" val="|3.3|0.3|1.4"/>
</p:tagLst>
</file>

<file path=ppt/tags/tag16.xml><?xml version="1.0" encoding="utf-8"?>
<p:tagLst xmlns:a="http://schemas.openxmlformats.org/drawingml/2006/main" xmlns:r="http://schemas.openxmlformats.org/officeDocument/2006/relationships" xmlns:p="http://schemas.openxmlformats.org/presentationml/2006/main">
  <p:tag name="TIMING" val="|3.3|0.3|1.4"/>
</p:tagLst>
</file>

<file path=ppt/tags/tag17.xml><?xml version="1.0" encoding="utf-8"?>
<p:tagLst xmlns:a="http://schemas.openxmlformats.org/drawingml/2006/main" xmlns:r="http://schemas.openxmlformats.org/officeDocument/2006/relationships" xmlns:p="http://schemas.openxmlformats.org/presentationml/2006/main">
  <p:tag name="TIMING" val="|3.3|0.3|1.4"/>
</p:tagLst>
</file>

<file path=ppt/tags/tag18.xml><?xml version="1.0" encoding="utf-8"?>
<p:tagLst xmlns:a="http://schemas.openxmlformats.org/drawingml/2006/main" xmlns:r="http://schemas.openxmlformats.org/officeDocument/2006/relationships" xmlns:p="http://schemas.openxmlformats.org/presentationml/2006/main">
  <p:tag name="TIMING" val="|3.3|0.3|1.4"/>
</p:tagLst>
</file>

<file path=ppt/tags/tag19.xml><?xml version="1.0" encoding="utf-8"?>
<p:tagLst xmlns:a="http://schemas.openxmlformats.org/drawingml/2006/main" xmlns:r="http://schemas.openxmlformats.org/officeDocument/2006/relationships" xmlns:p="http://schemas.openxmlformats.org/presentationml/2006/main">
  <p:tag name="TIMING" val="|3.3|0.3|1.4"/>
</p:tagLst>
</file>

<file path=ppt/tags/tag2.xml><?xml version="1.0" encoding="utf-8"?>
<p:tagLst xmlns:a="http://schemas.openxmlformats.org/drawingml/2006/main" xmlns:r="http://schemas.openxmlformats.org/officeDocument/2006/relationships" xmlns:p="http://schemas.openxmlformats.org/presentationml/2006/main">
  <p:tag name="TIMING" val="|3.3|0.3|1.4"/>
</p:tagLst>
</file>

<file path=ppt/tags/tag20.xml><?xml version="1.0" encoding="utf-8"?>
<p:tagLst xmlns:a="http://schemas.openxmlformats.org/drawingml/2006/main" xmlns:r="http://schemas.openxmlformats.org/officeDocument/2006/relationships" xmlns:p="http://schemas.openxmlformats.org/presentationml/2006/main">
  <p:tag name="TIMING" val="|3.3|0.3|1.4"/>
</p:tagLst>
</file>

<file path=ppt/tags/tag21.xml><?xml version="1.0" encoding="utf-8"?>
<p:tagLst xmlns:a="http://schemas.openxmlformats.org/drawingml/2006/main" xmlns:r="http://schemas.openxmlformats.org/officeDocument/2006/relationships" xmlns:p="http://schemas.openxmlformats.org/presentationml/2006/main">
  <p:tag name="TIMING" val="|3.3|0.3|1.4"/>
</p:tagLst>
</file>

<file path=ppt/tags/tag22.xml><?xml version="1.0" encoding="utf-8"?>
<p:tagLst xmlns:a="http://schemas.openxmlformats.org/drawingml/2006/main" xmlns:r="http://schemas.openxmlformats.org/officeDocument/2006/relationships" xmlns:p="http://schemas.openxmlformats.org/presentationml/2006/main">
  <p:tag name="TIMING" val="|3.3|0.3|1.4"/>
</p:tagLst>
</file>

<file path=ppt/tags/tag23.xml><?xml version="1.0" encoding="utf-8"?>
<p:tagLst xmlns:a="http://schemas.openxmlformats.org/drawingml/2006/main" xmlns:r="http://schemas.openxmlformats.org/officeDocument/2006/relationships" xmlns:p="http://schemas.openxmlformats.org/presentationml/2006/main">
  <p:tag name="TIMING" val="|3.3|0.3|1.4"/>
</p:tagLst>
</file>

<file path=ppt/tags/tag24.xml><?xml version="1.0" encoding="utf-8"?>
<p:tagLst xmlns:a="http://schemas.openxmlformats.org/drawingml/2006/main" xmlns:r="http://schemas.openxmlformats.org/officeDocument/2006/relationships" xmlns:p="http://schemas.openxmlformats.org/presentationml/2006/main">
  <p:tag name="TIMING" val="|3.3|0.3|1.4"/>
</p:tagLst>
</file>

<file path=ppt/tags/tag25.xml><?xml version="1.0" encoding="utf-8"?>
<p:tagLst xmlns:a="http://schemas.openxmlformats.org/drawingml/2006/main" xmlns:r="http://schemas.openxmlformats.org/officeDocument/2006/relationships" xmlns:p="http://schemas.openxmlformats.org/presentationml/2006/main">
  <p:tag name="TIMING" val="|3.3|0.3|1.4"/>
</p:tagLst>
</file>

<file path=ppt/tags/tag26.xml><?xml version="1.0" encoding="utf-8"?>
<p:tagLst xmlns:a="http://schemas.openxmlformats.org/drawingml/2006/main" xmlns:r="http://schemas.openxmlformats.org/officeDocument/2006/relationships" xmlns:p="http://schemas.openxmlformats.org/presentationml/2006/main">
  <p:tag name="TIMING" val="|3.3|0.3|1.4"/>
</p:tagLst>
</file>

<file path=ppt/tags/tag3.xml><?xml version="1.0" encoding="utf-8"?>
<p:tagLst xmlns:a="http://schemas.openxmlformats.org/drawingml/2006/main" xmlns:r="http://schemas.openxmlformats.org/officeDocument/2006/relationships" xmlns:p="http://schemas.openxmlformats.org/presentationml/2006/main">
  <p:tag name="TIMING" val="|3.3|0.3|1.4"/>
</p:tagLst>
</file>

<file path=ppt/tags/tag4.xml><?xml version="1.0" encoding="utf-8"?>
<p:tagLst xmlns:a="http://schemas.openxmlformats.org/drawingml/2006/main" xmlns:r="http://schemas.openxmlformats.org/officeDocument/2006/relationships" xmlns:p="http://schemas.openxmlformats.org/presentationml/2006/main">
  <p:tag name="TIMING" val="|3.3|0.3|1.4"/>
</p:tagLst>
</file>

<file path=ppt/tags/tag5.xml><?xml version="1.0" encoding="utf-8"?>
<p:tagLst xmlns:a="http://schemas.openxmlformats.org/drawingml/2006/main" xmlns:r="http://schemas.openxmlformats.org/officeDocument/2006/relationships" xmlns:p="http://schemas.openxmlformats.org/presentationml/2006/main">
  <p:tag name="TIMING" val="|3.3|0.3|1.4"/>
</p:tagLst>
</file>

<file path=ppt/tags/tag6.xml><?xml version="1.0" encoding="utf-8"?>
<p:tagLst xmlns:a="http://schemas.openxmlformats.org/drawingml/2006/main" xmlns:r="http://schemas.openxmlformats.org/officeDocument/2006/relationships" xmlns:p="http://schemas.openxmlformats.org/presentationml/2006/main">
  <p:tag name="TIMING" val="|3.3|0.3|1.4"/>
</p:tagLst>
</file>

<file path=ppt/tags/tag7.xml><?xml version="1.0" encoding="utf-8"?>
<p:tagLst xmlns:a="http://schemas.openxmlformats.org/drawingml/2006/main" xmlns:r="http://schemas.openxmlformats.org/officeDocument/2006/relationships" xmlns:p="http://schemas.openxmlformats.org/presentationml/2006/main">
  <p:tag name="TIMING" val="|3.3|0.3|1.4"/>
</p:tagLst>
</file>

<file path=ppt/tags/tag8.xml><?xml version="1.0" encoding="utf-8"?>
<p:tagLst xmlns:a="http://schemas.openxmlformats.org/drawingml/2006/main" xmlns:r="http://schemas.openxmlformats.org/officeDocument/2006/relationships" xmlns:p="http://schemas.openxmlformats.org/presentationml/2006/main">
  <p:tag name="TIMING" val="|3.3|0.3|1.4"/>
</p:tagLst>
</file>

<file path=ppt/tags/tag9.xml><?xml version="1.0" encoding="utf-8"?>
<p:tagLst xmlns:a="http://schemas.openxmlformats.org/drawingml/2006/main" xmlns:r="http://schemas.openxmlformats.org/officeDocument/2006/relationships" xmlns:p="http://schemas.openxmlformats.org/presentationml/2006/main">
  <p:tag name="TIMING" val="|3.3|0.3|1.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38432</TotalTime>
  <Words>5192</Words>
  <Application>Microsoft Macintosh PowerPoint</Application>
  <PresentationFormat>Widescreen</PresentationFormat>
  <Paragraphs>599</Paragraphs>
  <Slides>52</Slides>
  <Notes>44</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Andale Mono</vt:lpstr>
      <vt:lpstr>Arial</vt:lpstr>
      <vt:lpstr>Avenir Next</vt:lpstr>
      <vt:lpstr>Avenir Next Ultra Light</vt:lpstr>
      <vt:lpstr>Calibri</vt:lpstr>
      <vt:lpstr>Cambria Math</vt:lpstr>
      <vt:lpstr>charter</vt:lpstr>
      <vt:lpstr>sohne</vt:lpstr>
      <vt:lpstr>Office Theme</vt:lpstr>
      <vt:lpstr>Explaining the output of machine learning systems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monitoring</vt:lpstr>
      <vt:lpstr>Model monitoring</vt:lpstr>
      <vt:lpstr>Model monitoring</vt:lpstr>
      <vt:lpstr>Model monitoring</vt:lpstr>
      <vt:lpstr>PowerPoint Presentation</vt:lpstr>
      <vt:lpstr>PowerPoint Presentation</vt:lpstr>
      <vt:lpstr>PowerPoint Presentation</vt:lpstr>
      <vt:lpstr>PowerPoint Presentation</vt:lpstr>
      <vt:lpstr>PowerPoint Presentation</vt:lpstr>
      <vt:lpstr>PowerPoint Presentation</vt:lpstr>
      <vt:lpstr>good “reason codes”   ≠   good “action codes”</vt:lpstr>
      <vt:lpstr>PowerPoint Presentation</vt:lpstr>
      <vt:lpstr>PowerPoint Presentation</vt:lpstr>
      <vt:lpstr>PowerPoint Presentation</vt:lpstr>
      <vt:lpstr>PowerPoint Presentation</vt:lpstr>
      <vt:lpstr>good “reason codes”   ≠   good “action codes”</vt:lpstr>
      <vt:lpstr>PowerPoint Presentation</vt:lpstr>
      <vt:lpstr>Mortality risk model</vt:lpstr>
      <vt:lpstr>Mortality risk model</vt:lpstr>
      <vt:lpstr>Mortality risk model</vt:lpstr>
      <vt:lpstr>Mortality risk model</vt:lpstr>
      <vt:lpstr>Mortality risk model</vt:lpstr>
      <vt:lpstr>Mortality risk model</vt:lpstr>
      <vt:lpstr>Reveal rare high-magnitude mortality effects</vt:lpstr>
      <vt:lpstr>Representing global model structure with local feature importance values</vt:lpstr>
      <vt:lpstr>Reveal rare high-magnitude mortality effects</vt:lpstr>
      <vt:lpstr>Reveal rare high-magnitude mortality effects</vt:lpstr>
      <vt:lpstr>Reveal rare high-magnitude mortality effects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Dependence plots reveal the increased danger of early onset high blood pressure</vt:lpstr>
      <vt:lpstr>Uncovering subtle interaction effects</vt:lpstr>
      <vt:lpstr>The varying risk of sex over a lifetime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Local Explanations to Global Understanding with Trees</dc:title>
  <dc:creator>Scott Lundberg</dc:creator>
  <cp:lastModifiedBy>Scott Lundberg</cp:lastModifiedBy>
  <cp:revision>18</cp:revision>
  <dcterms:created xsi:type="dcterms:W3CDTF">2020-06-22T18:31:25Z</dcterms:created>
  <dcterms:modified xsi:type="dcterms:W3CDTF">2021-01-26T16:30:00Z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2020-06-22T18:31:25Z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bed10831-74b6-42d8-93b0-0000687b8768</vt:lpwstr>
  </property>
  <property fmtid="{D5CDD505-2E9C-101B-9397-08002B2CF9AE}" pid="8" name="MSIP_Label_f42aa342-8706-4288-bd11-ebb85995028c_ContentBits">
    <vt:lpwstr>0</vt:lpwstr>
  </property>
</Properties>
</file>

<file path=docProps/thumbnail.jpeg>
</file>